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68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3588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D45E49-CEDD-4401-A46E-1FFA3B248A0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5A44D1-9A21-4490-8984-DA6A4C22C3A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B71BD5-C01F-4E6D-93A4-09AD9D1F141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05C491-1986-453D-843C-91980A9F8F1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DA4372-BD53-4F4F-9CF4-3AF26A255E1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FBB21C-76FA-4896-939E-C2F9DE958F8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651F7B-B106-413F-BF2D-024BFC0B7DA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32C78-B31D-463E-9C99-AB09384A903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B8FF4F-47C5-44BF-9114-6B0052FA832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2A1701-EA8E-4CBC-8F11-74950739375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C8EE1C-F93F-44E9-A2A3-869A074D465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E9F47F-E551-49F6-AF90-58E07B5C25F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47E330-6530-4B71-A52B-583C1EB71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B2A011-3D73-4649-A22A-3BE8C682D9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E28453-74E1-4724-80CF-3CDEA2A8CA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C00690-7DE9-4DFA-84A0-B476E78CBB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BCA52A-AEAE-4E8D-82DF-FB4F2AF4FE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14E954-4F27-4862-96F0-C11735DDF3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BB5047-BFE4-4BA7-834D-5E3208CC6D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1E67D0-96E3-4F0C-86A7-97C9E8AECC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8BB321-4580-4DFA-8F8C-850061CAD6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90A4FC-6708-4D71-B606-8EA25E4B28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91058B-833E-4CA6-8CEF-079B666E75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4D6334-C48B-4B42-BAB5-50B7E73B74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1320" y="340092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1320" y="365040"/>
            <a:ext cx="377424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460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5600" y="6025680"/>
            <a:ext cx="2743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760337-914E-4465-9311-568AC20A645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632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632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&lt;date/time&gt;</a:t>
            </a: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5600" y="6025680"/>
            <a:ext cx="2743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B9366C7-4A29-484B-A375-553CA4A16AC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60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" Target=""/><Relationship Id="rId2" Type="http://schemas.openxmlformats.org/officeDocument/2006/relationships/slide" Target=""/><Relationship Id="rId3" Type="http://schemas.openxmlformats.org/officeDocument/2006/relationships/slide" Target=""/><Relationship Id="rId4" Type="http://schemas.openxmlformats.org/officeDocument/2006/relationships/slide" Target=""/><Relationship Id="rId5" Type="http://schemas.openxmlformats.org/officeDocument/2006/relationships/slide" Target=""/><Relationship Id="rId6" Type="http://schemas.openxmlformats.org/officeDocument/2006/relationships/slide" Target=""/><Relationship Id="rId7" Type="http://schemas.openxmlformats.org/officeDocument/2006/relationships/slide" Target=""/><Relationship Id="rId8" Type="http://schemas.openxmlformats.org/officeDocument/2006/relationships/slide" Target=""/><Relationship Id="rId9" Type="http://schemas.openxmlformats.org/officeDocument/2006/relationships/slide" Target=""/><Relationship Id="rId10" Type="http://schemas.openxmlformats.org/officeDocument/2006/relationships/slide" Target=""/><Relationship Id="rId11" Type="http://schemas.openxmlformats.org/officeDocument/2006/relationships/slideLayout" Target="../slideLayouts/slideLayout3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36.png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6.png"/><Relationship Id="rId1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Relationship Id="rId9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6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6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888480" y="4568760"/>
            <a:ext cx="25146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Karan Patel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18</a:t>
            </a:r>
            <a:r>
              <a:rPr b="0" lang="en-US" sz="1800" spc="-1" strike="noStrike" baseline="33000">
                <a:solidFill>
                  <a:srgbClr val="e7e6e6"/>
                </a:solidFill>
                <a:latin typeface="Abadi"/>
                <a:ea typeface="SF Pro"/>
              </a:rPr>
              <a:t>th</a:t>
            </a: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 April 2023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420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8"/>
          <p:cNvSpPr txBox="1"/>
          <p:nvPr/>
        </p:nvSpPr>
        <p:spPr>
          <a:xfrm>
            <a:off x="40464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Exploratory data analysis (eda)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visualization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 Placeholder 5"/>
          <p:cNvSpPr txBox="1"/>
          <p:nvPr/>
        </p:nvSpPr>
        <p:spPr>
          <a:xfrm>
            <a:off x="404640" y="1327320"/>
            <a:ext cx="3456000" cy="83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SCATTER CHARTS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Text Placeholder 6"/>
          <p:cNvSpPr txBox="1"/>
          <p:nvPr/>
        </p:nvSpPr>
        <p:spPr>
          <a:xfrm>
            <a:off x="404640" y="2205360"/>
            <a:ext cx="3456000" cy="40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Scatter charts were produced to visualize the relationships between: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Flight Number and Launch Site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Payload and Launch Site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Orbit Type and Flight Number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Payload and Orbit Type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9" name="Text Placeholder 7"/>
          <p:cNvSpPr txBox="1"/>
          <p:nvPr/>
        </p:nvSpPr>
        <p:spPr>
          <a:xfrm>
            <a:off x="4371120" y="1327320"/>
            <a:ext cx="3456000" cy="83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BAR CHART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Text Placeholder 8"/>
          <p:cNvSpPr txBox="1"/>
          <p:nvPr/>
        </p:nvSpPr>
        <p:spPr>
          <a:xfrm>
            <a:off x="4371120" y="2205360"/>
            <a:ext cx="3456000" cy="40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A bar chart was produced to visualize the relationship between: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Success Rate and Orbit Type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1" name="Text Placeholder 9"/>
          <p:cNvSpPr txBox="1"/>
          <p:nvPr/>
        </p:nvSpPr>
        <p:spPr>
          <a:xfrm>
            <a:off x="8330760" y="1327320"/>
            <a:ext cx="3456000" cy="83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LINE CHARTS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Text Placeholder 10"/>
          <p:cNvSpPr txBox="1"/>
          <p:nvPr/>
        </p:nvSpPr>
        <p:spPr>
          <a:xfrm>
            <a:off x="8330760" y="2205360"/>
            <a:ext cx="3456000" cy="40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Line charts were produced to visualize the relationships between: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Success Rate and Year (i.e. the launch success yearly trend)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TextBox 3"/>
          <p:cNvSpPr/>
          <p:nvPr/>
        </p:nvSpPr>
        <p:spPr>
          <a:xfrm>
            <a:off x="1107396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1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Freeform: Shape 38"/>
          <p:cNvSpPr/>
          <p:nvPr/>
        </p:nvSpPr>
        <p:spPr>
          <a:xfrm>
            <a:off x="1690560" y="4150440"/>
            <a:ext cx="884520" cy="884520"/>
          </a:xfrm>
          <a:custGeom>
            <a:avLst/>
            <a:gdLst>
              <a:gd name="textAreaLeft" fmla="*/ 0 w 884520"/>
              <a:gd name="textAreaRight" fmla="*/ 884880 w 884520"/>
              <a:gd name="textAreaTop" fmla="*/ 0 h 884520"/>
              <a:gd name="textAreaBottom" fmla="*/ 884880 h 884520"/>
            </a:gdLst>
            <a:ahLst/>
            <a:rect l="textAreaLeft" t="textAreaTop" r="textAreaRight" b="textAreaBottom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295" name="Freeform: Shape 39"/>
          <p:cNvSpPr/>
          <p:nvPr/>
        </p:nvSpPr>
        <p:spPr>
          <a:xfrm>
            <a:off x="1846800" y="478836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296" name="Freeform: Shape 40"/>
          <p:cNvSpPr/>
          <p:nvPr/>
        </p:nvSpPr>
        <p:spPr>
          <a:xfrm>
            <a:off x="1898640" y="461916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297" name="Freeform: Shape 41"/>
          <p:cNvSpPr/>
          <p:nvPr/>
        </p:nvSpPr>
        <p:spPr>
          <a:xfrm>
            <a:off x="2080800" y="464508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298" name="Freeform: Shape 42"/>
          <p:cNvSpPr/>
          <p:nvPr/>
        </p:nvSpPr>
        <p:spPr>
          <a:xfrm>
            <a:off x="2080800" y="446292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299" name="Freeform: Shape 43"/>
          <p:cNvSpPr/>
          <p:nvPr/>
        </p:nvSpPr>
        <p:spPr>
          <a:xfrm>
            <a:off x="2250000" y="441072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0" name="Freeform: Shape 44"/>
          <p:cNvSpPr/>
          <p:nvPr/>
        </p:nvSpPr>
        <p:spPr>
          <a:xfrm>
            <a:off x="2432160" y="441072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1" name="Freeform: Shape 45"/>
          <p:cNvSpPr/>
          <p:nvPr/>
        </p:nvSpPr>
        <p:spPr>
          <a:xfrm>
            <a:off x="2432160" y="4215600"/>
            <a:ext cx="103680" cy="103680"/>
          </a:xfrm>
          <a:custGeom>
            <a:avLst/>
            <a:gdLst>
              <a:gd name="textAreaLeft" fmla="*/ 0 w 103680"/>
              <a:gd name="textAreaRight" fmla="*/ 104040 w 103680"/>
              <a:gd name="textAreaTop" fmla="*/ 0 h 103680"/>
              <a:gd name="textAreaBottom" fmla="*/ 104040 h 103680"/>
            </a:gdLst>
            <a:ahLst/>
            <a:rect l="textAreaLeft" t="textAreaTop" r="textAreaRight" b="textAreaBottom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2" name="Freeform: Shape 32"/>
          <p:cNvSpPr/>
          <p:nvPr/>
        </p:nvSpPr>
        <p:spPr>
          <a:xfrm>
            <a:off x="5661000" y="4150440"/>
            <a:ext cx="884520" cy="884520"/>
          </a:xfrm>
          <a:custGeom>
            <a:avLst/>
            <a:gdLst>
              <a:gd name="textAreaLeft" fmla="*/ 0 w 884520"/>
              <a:gd name="textAreaRight" fmla="*/ 884880 w 884520"/>
              <a:gd name="textAreaTop" fmla="*/ 0 h 884520"/>
              <a:gd name="textAreaBottom" fmla="*/ 884880 h 884520"/>
            </a:gdLst>
            <a:ahLst/>
            <a:rect l="textAreaLeft" t="textAreaTop" r="textAreaRight" b="textAreaBottom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3" name="Freeform: Shape 33"/>
          <p:cNvSpPr/>
          <p:nvPr/>
        </p:nvSpPr>
        <p:spPr>
          <a:xfrm>
            <a:off x="5817240" y="4424040"/>
            <a:ext cx="142920" cy="455040"/>
          </a:xfrm>
          <a:custGeom>
            <a:avLst/>
            <a:gdLst>
              <a:gd name="textAreaLeft" fmla="*/ 0 w 142920"/>
              <a:gd name="textAreaRight" fmla="*/ 143280 w 142920"/>
              <a:gd name="textAreaTop" fmla="*/ 0 h 455040"/>
              <a:gd name="textAreaBottom" fmla="*/ 455400 h 455040"/>
            </a:gdLst>
            <a:ahLst/>
            <a:rect l="textAreaLeft" t="textAreaTop" r="textAreaRight" b="textAreaBottom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4" name="Freeform: Shape 34"/>
          <p:cNvSpPr/>
          <p:nvPr/>
        </p:nvSpPr>
        <p:spPr>
          <a:xfrm>
            <a:off x="6012360" y="4150440"/>
            <a:ext cx="142920" cy="728280"/>
          </a:xfrm>
          <a:custGeom>
            <a:avLst/>
            <a:gdLst>
              <a:gd name="textAreaLeft" fmla="*/ 0 w 142920"/>
              <a:gd name="textAreaRight" fmla="*/ 143280 w 142920"/>
              <a:gd name="textAreaTop" fmla="*/ 0 h 728280"/>
              <a:gd name="textAreaBottom" fmla="*/ 728640 h 728280"/>
            </a:gdLst>
            <a:ahLst/>
            <a:rect l="textAreaLeft" t="textAreaTop" r="textAreaRight" b="textAreaBottom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5" name="Freeform: Shape 35"/>
          <p:cNvSpPr/>
          <p:nvPr/>
        </p:nvSpPr>
        <p:spPr>
          <a:xfrm>
            <a:off x="6207480" y="4424040"/>
            <a:ext cx="142920" cy="455040"/>
          </a:xfrm>
          <a:custGeom>
            <a:avLst/>
            <a:gdLst>
              <a:gd name="textAreaLeft" fmla="*/ 0 w 142920"/>
              <a:gd name="textAreaRight" fmla="*/ 143280 w 142920"/>
              <a:gd name="textAreaTop" fmla="*/ 0 h 455040"/>
              <a:gd name="textAreaBottom" fmla="*/ 455400 h 455040"/>
            </a:gdLst>
            <a:ahLst/>
            <a:rect l="textAreaLeft" t="textAreaTop" r="textAreaRight" b="textAreaBottom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6" name="Freeform: Shape 36"/>
          <p:cNvSpPr/>
          <p:nvPr/>
        </p:nvSpPr>
        <p:spPr>
          <a:xfrm>
            <a:off x="6402600" y="4645080"/>
            <a:ext cx="142920" cy="234000"/>
          </a:xfrm>
          <a:custGeom>
            <a:avLst/>
            <a:gdLst>
              <a:gd name="textAreaLeft" fmla="*/ 0 w 142920"/>
              <a:gd name="textAreaRight" fmla="*/ 143280 w 142920"/>
              <a:gd name="textAreaTop" fmla="*/ 0 h 234000"/>
              <a:gd name="textAreaBottom" fmla="*/ 234360 h 234000"/>
            </a:gdLst>
            <a:ahLst/>
            <a:rect l="textAreaLeft" t="textAreaTop" r="textAreaRight" b="textAreaBottom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7" name="Freeform: Shape 29"/>
          <p:cNvSpPr/>
          <p:nvPr/>
        </p:nvSpPr>
        <p:spPr>
          <a:xfrm>
            <a:off x="9653040" y="4150440"/>
            <a:ext cx="884520" cy="884520"/>
          </a:xfrm>
          <a:custGeom>
            <a:avLst/>
            <a:gdLst>
              <a:gd name="textAreaLeft" fmla="*/ 0 w 884520"/>
              <a:gd name="textAreaRight" fmla="*/ 884880 w 884520"/>
              <a:gd name="textAreaTop" fmla="*/ 0 h 884520"/>
              <a:gd name="textAreaBottom" fmla="*/ 884880 h 884520"/>
            </a:gdLst>
            <a:ahLst/>
            <a:rect l="textAreaLeft" t="textAreaTop" r="textAreaRight" b="textAreaBottom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8" name="Freeform: Shape 30"/>
          <p:cNvSpPr/>
          <p:nvPr/>
        </p:nvSpPr>
        <p:spPr>
          <a:xfrm>
            <a:off x="9781920" y="4371840"/>
            <a:ext cx="755640" cy="443520"/>
          </a:xfrm>
          <a:custGeom>
            <a:avLst/>
            <a:gdLst>
              <a:gd name="textAreaLeft" fmla="*/ 0 w 755640"/>
              <a:gd name="textAreaRight" fmla="*/ 756000 w 755640"/>
              <a:gd name="textAreaTop" fmla="*/ 0 h 443520"/>
              <a:gd name="textAreaBottom" fmla="*/ 443880 h 443520"/>
            </a:gdLst>
            <a:ahLst/>
            <a:rect l="textAreaLeft" t="textAreaTop" r="textAreaRight" b="textAreaBottom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Ubuntu"/>
            </a:endParaRPr>
          </a:p>
        </p:txBody>
      </p:sp>
      <p:sp>
        <p:nvSpPr>
          <p:cNvPr id="309" name="TextBox 23"/>
          <p:cNvSpPr/>
          <p:nvPr/>
        </p:nvSpPr>
        <p:spPr>
          <a:xfrm>
            <a:off x="335520" y="5355360"/>
            <a:ext cx="34560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Ubuntu"/>
              </a:rPr>
              <a:t>Scatter charts are useful to observe relationships, or correlations, between two numeric variables.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Box 25"/>
          <p:cNvSpPr/>
          <p:nvPr/>
        </p:nvSpPr>
        <p:spPr>
          <a:xfrm>
            <a:off x="4322520" y="5355360"/>
            <a:ext cx="345600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Bar charts are used to compare a numerical value to a categorical variable. Horizontal or vertical bar charts can be used, depending on the size of the data.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Box 27"/>
          <p:cNvSpPr/>
          <p:nvPr/>
        </p:nvSpPr>
        <p:spPr>
          <a:xfrm>
            <a:off x="8396280" y="5355360"/>
            <a:ext cx="345816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Line charts contain numerical values on both axes, and are generally used to show the change of a variable over time.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9"/>
          <p:cNvSpPr txBox="1"/>
          <p:nvPr/>
        </p:nvSpPr>
        <p:spPr>
          <a:xfrm>
            <a:off x="40464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Exploratory data analysis (eda)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sql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Text Placeholder 11"/>
          <p:cNvSpPr txBox="1"/>
          <p:nvPr/>
        </p:nvSpPr>
        <p:spPr>
          <a:xfrm>
            <a:off x="404640" y="144792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To gather some information about the dataset, some SQL queries were performed. 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SQL queries performed on the data set were used to: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Display the names of the unique launch sites in the space mission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Display 5 records where launch sites begin with the string ‘CCA’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Display the total payload mass carried by boosters launched by NASA (CRS)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Display the average payload mass carried by booster version F9 v1.1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List the date when the first successful landing outcome on a ground pad was achieved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List the names of the boosters which had success on a drone ship and a payload mass between 4000 and 6000 kg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List the total number of successful and failed mission outcomes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List the names of the booster versions which have carried the maximum payload mass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List the failed landing outcomes on drone ships, their booster versions, and launch site names for 2015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Rank the count of landing outcomes (such as Failure (drone ship) or Success (ground pad)) between the date 2010-06-04 and 2017-03-20, in descending order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TextBox 2"/>
          <p:cNvSpPr/>
          <p:nvPr/>
        </p:nvSpPr>
        <p:spPr>
          <a:xfrm>
            <a:off x="1107396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1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0"/>
          <p:cNvSpPr txBox="1"/>
          <p:nvPr/>
        </p:nvSpPr>
        <p:spPr>
          <a:xfrm>
            <a:off x="39924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Geospatial analysis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folium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Text Placeholder 12"/>
          <p:cNvSpPr txBox="1"/>
          <p:nvPr/>
        </p:nvSpPr>
        <p:spPr>
          <a:xfrm>
            <a:off x="399240" y="144792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The following steps were taken to visualize the launch data on an interactive map: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Mark all launch sites on a map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Initialise the map using a Folium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Map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object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Add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folium.Circle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for each launch site on the launch map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Mark the success/failed launches for each site on a map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As many launches have the same coordinates, it makes sense to cluster them together.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Before clustering them, assign a marker colour of successful (class = 1) as green, and failed (class = 0) as red.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To put the launches into clusters, for each launch, add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to the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MarkerCluster()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object.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Create an icon as a text label, assigning the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icon_color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as the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marker_colour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determined previously.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Calculate the distances between a launch site to its proximities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To explore the proximities of launch sites, calculations of distances between points can be made using the </a:t>
            </a:r>
            <a:r>
              <a:rPr b="0" lang="en-GB" sz="1200" spc="-1" strike="noStrike">
                <a:solidFill>
                  <a:srgbClr val="d69d68"/>
                </a:solidFill>
                <a:latin typeface="Consolas"/>
              </a:rPr>
              <a:t>Lat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d69d68"/>
                </a:solidFill>
                <a:latin typeface="Consolas"/>
              </a:rPr>
              <a:t>Long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values.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After marking a point using the </a:t>
            </a:r>
            <a:r>
              <a:rPr b="0" lang="en-GB" sz="1200" spc="-1" strike="noStrike">
                <a:solidFill>
                  <a:srgbClr val="d69d68"/>
                </a:solidFill>
                <a:latin typeface="Consolas"/>
              </a:rPr>
              <a:t>Lat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d69d68"/>
                </a:solidFill>
                <a:latin typeface="Consolas"/>
              </a:rPr>
              <a:t>Long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values, create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object to show the distance.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To display the distance line between two points, draw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folium.PolyLine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and add this to the map.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TextBox 4"/>
          <p:cNvSpPr/>
          <p:nvPr/>
        </p:nvSpPr>
        <p:spPr>
          <a:xfrm>
            <a:off x="1106856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1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1"/>
          <p:cNvSpPr txBox="1"/>
          <p:nvPr/>
        </p:nvSpPr>
        <p:spPr>
          <a:xfrm>
            <a:off x="40464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Interactive dashboard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plotly dash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Text Placeholder 13"/>
          <p:cNvSpPr txBox="1"/>
          <p:nvPr/>
        </p:nvSpPr>
        <p:spPr>
          <a:xfrm>
            <a:off x="404640" y="144792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The following plots were added to a Plotly Dash dashboard to have an interactive visualisation of the data: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Pie chart (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px.pie()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) showing the total successful launches per site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This makes it clear to see which sites are most successful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The chart could also be filtered (using a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dcc.Dropdown()</a:t>
            </a: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 object) to see the success/failure ratio for an individual site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Scatter graph (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px.scatter()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) to show the correlation between outcome (success or not) and payload mass (kg)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This could be filtered (using a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RangeSlider()</a:t>
            </a:r>
            <a:r>
              <a:rPr b="0" lang="en-GB" sz="1800" spc="-1" strike="noStrike">
                <a:solidFill>
                  <a:schemeClr val="accent2"/>
                </a:solidFill>
                <a:latin typeface="Ubuntu"/>
              </a:rPr>
              <a:t> </a:t>
            </a: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object) by ranges of payload masses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It could also be filtered by booster version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TextBox 6"/>
          <p:cNvSpPr/>
          <p:nvPr/>
        </p:nvSpPr>
        <p:spPr>
          <a:xfrm>
            <a:off x="1107396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 Placeholder 14"/>
          <p:cNvSpPr/>
          <p:nvPr/>
        </p:nvSpPr>
        <p:spPr>
          <a:xfrm>
            <a:off x="404280" y="1447920"/>
            <a:ext cx="11405880" cy="69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The following steps were taking to develop, evaluate, and find the best performing classification model: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itle 13"/>
          <p:cNvSpPr txBox="1"/>
          <p:nvPr/>
        </p:nvSpPr>
        <p:spPr>
          <a:xfrm>
            <a:off x="40428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Predictive Analysis -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Classification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TextBox 7"/>
          <p:cNvSpPr/>
          <p:nvPr/>
        </p:nvSpPr>
        <p:spPr>
          <a:xfrm>
            <a:off x="1107360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1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 Placeholder 20"/>
          <p:cNvSpPr/>
          <p:nvPr/>
        </p:nvSpPr>
        <p:spPr>
          <a:xfrm>
            <a:off x="404280" y="2085480"/>
            <a:ext cx="34560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Model Development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 Placeholder 21"/>
          <p:cNvSpPr/>
          <p:nvPr/>
        </p:nvSpPr>
        <p:spPr>
          <a:xfrm>
            <a:off x="404280" y="2833200"/>
            <a:ext cx="3314520" cy="34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To prepare the dataset for model development: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Load dataset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	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	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Perform necessary data transformations (standardise and pre-process)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Split data into training and test data sets, using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train_test_split()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Decide which type of machine learning algorithms are most appropriate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For each chosen algorithm: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Create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GridSearchCV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object and a dictionary of parameters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Fit the object to the parameters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Use the training data set to train the model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 Placeholder 22"/>
          <p:cNvSpPr/>
          <p:nvPr/>
        </p:nvSpPr>
        <p:spPr>
          <a:xfrm>
            <a:off x="4370760" y="2121120"/>
            <a:ext cx="255204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Model Evaluation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 Placeholder 23"/>
          <p:cNvSpPr/>
          <p:nvPr/>
        </p:nvSpPr>
        <p:spPr>
          <a:xfrm>
            <a:off x="4370760" y="2796480"/>
            <a:ext cx="323676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For each chosen algorithm: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Using the output GridSearchCV object: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ffffff"/>
                </a:solidFill>
                <a:latin typeface="Ubuntu"/>
              </a:rPr>
              <a:t>Check the tuned hyperparameters (</a:t>
            </a:r>
            <a:r>
              <a:rPr b="0" lang="en-GB" sz="1000" spc="-1" strike="noStrike">
                <a:solidFill>
                  <a:srgbClr val="61afef"/>
                </a:solidFill>
                <a:latin typeface="Consolas"/>
              </a:rPr>
              <a:t>best_params</a:t>
            </a:r>
            <a:r>
              <a:rPr b="0" lang="en-GB" sz="1000" spc="-1" strike="noStrike">
                <a:solidFill>
                  <a:srgbClr val="61afef"/>
                </a:solidFill>
                <a:latin typeface="Ubuntu"/>
              </a:rPr>
              <a:t>_</a:t>
            </a:r>
            <a:r>
              <a:rPr b="0" lang="en-GB" sz="1000" spc="-1" strike="noStrike">
                <a:solidFill>
                  <a:srgbClr val="ffffff"/>
                </a:solidFill>
                <a:latin typeface="Ubuntu"/>
              </a:rPr>
              <a:t>)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lvl="2" marL="647640" indent="-28584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000" spc="-1" strike="noStrike">
                <a:solidFill>
                  <a:srgbClr val="ffffff"/>
                </a:solidFill>
                <a:latin typeface="Ubuntu"/>
              </a:rPr>
              <a:t>Check the accuracy (</a:t>
            </a:r>
            <a:r>
              <a:rPr b="0" lang="en-GB" sz="1000" spc="-1" strike="noStrike">
                <a:solidFill>
                  <a:srgbClr val="61afef"/>
                </a:solidFill>
                <a:latin typeface="Consolas"/>
              </a:rPr>
              <a:t>score </a:t>
            </a:r>
            <a:r>
              <a:rPr b="0" lang="en-GB" sz="1000" spc="-1" strike="noStrike">
                <a:solidFill>
                  <a:srgbClr val="ffffff"/>
                </a:solidFill>
                <a:latin typeface="Ubuntu"/>
              </a:rPr>
              <a:t>and</a:t>
            </a:r>
            <a:r>
              <a:rPr b="0" lang="en-GB" sz="1000" spc="-1" strike="noStrike">
                <a:solidFill>
                  <a:srgbClr val="61afef"/>
                </a:solidFill>
                <a:latin typeface="Consolas"/>
              </a:rPr>
              <a:t> best_score_</a:t>
            </a:r>
            <a:r>
              <a:rPr b="0" lang="en-GB" sz="1000" spc="-1" strike="noStrike">
                <a:solidFill>
                  <a:srgbClr val="ffffff"/>
                </a:solidFill>
                <a:latin typeface="Ubuntu"/>
              </a:rPr>
              <a:t>)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Plot and examine the Confusion Matrix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 Placeholder 24"/>
          <p:cNvSpPr/>
          <p:nvPr/>
        </p:nvSpPr>
        <p:spPr>
          <a:xfrm>
            <a:off x="8330400" y="2074320"/>
            <a:ext cx="345600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Finding the Best Classification Model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 Placeholder 25"/>
          <p:cNvSpPr/>
          <p:nvPr/>
        </p:nvSpPr>
        <p:spPr>
          <a:xfrm>
            <a:off x="8330400" y="2799720"/>
            <a:ext cx="309348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Review the accuracy scores for all chosen algorithms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model with the highest accuracy score is determined as the best performing model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Arrow: Right 14"/>
          <p:cNvSpPr/>
          <p:nvPr/>
        </p:nvSpPr>
        <p:spPr>
          <a:xfrm>
            <a:off x="3719520" y="2262600"/>
            <a:ext cx="359640" cy="34452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  <p:sp>
        <p:nvSpPr>
          <p:cNvPr id="331" name="Arrow: Right 15"/>
          <p:cNvSpPr/>
          <p:nvPr/>
        </p:nvSpPr>
        <p:spPr>
          <a:xfrm>
            <a:off x="7607880" y="2262600"/>
            <a:ext cx="359640" cy="34452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  <p:grpSp>
        <p:nvGrpSpPr>
          <p:cNvPr id="332" name="Group 29"/>
          <p:cNvGrpSpPr/>
          <p:nvPr/>
        </p:nvGrpSpPr>
        <p:grpSpPr>
          <a:xfrm>
            <a:off x="6610680" y="2168280"/>
            <a:ext cx="493200" cy="533160"/>
            <a:chOff x="6610680" y="2168280"/>
            <a:chExt cx="493200" cy="533160"/>
          </a:xfrm>
        </p:grpSpPr>
        <p:sp>
          <p:nvSpPr>
            <p:cNvPr id="333" name="Freeform: Shape 23"/>
            <p:cNvSpPr/>
            <p:nvPr/>
          </p:nvSpPr>
          <p:spPr>
            <a:xfrm>
              <a:off x="6895800" y="2220480"/>
              <a:ext cx="205560" cy="195480"/>
            </a:xfrm>
            <a:custGeom>
              <a:avLst/>
              <a:gdLst>
                <a:gd name="textAreaLeft" fmla="*/ 0 w 205560"/>
                <a:gd name="textAreaRight" fmla="*/ 205920 w 205560"/>
                <a:gd name="textAreaTop" fmla="*/ 0 h 195480"/>
                <a:gd name="textAreaBottom" fmla="*/ 195840 h 195480"/>
              </a:gdLst>
              <a:ahLst/>
              <a:rect l="textAreaLeft" t="textAreaTop" r="textAreaRight" b="textAreaBottom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34" name="Freeform: Shape 24"/>
            <p:cNvSpPr/>
            <p:nvPr/>
          </p:nvSpPr>
          <p:spPr>
            <a:xfrm>
              <a:off x="6610680" y="2245320"/>
              <a:ext cx="108720" cy="241560"/>
            </a:xfrm>
            <a:custGeom>
              <a:avLst/>
              <a:gdLst>
                <a:gd name="textAreaLeft" fmla="*/ 0 w 108720"/>
                <a:gd name="textAreaRight" fmla="*/ 109080 w 10872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35" name="Freeform: Shape 25"/>
            <p:cNvSpPr/>
            <p:nvPr/>
          </p:nvSpPr>
          <p:spPr>
            <a:xfrm>
              <a:off x="6757920" y="2572560"/>
              <a:ext cx="249840" cy="128880"/>
            </a:xfrm>
            <a:custGeom>
              <a:avLst/>
              <a:gdLst>
                <a:gd name="textAreaLeft" fmla="*/ 0 w 249840"/>
                <a:gd name="textAreaRight" fmla="*/ 250200 w 24984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36" name="Freeform: Shape 26"/>
            <p:cNvSpPr/>
            <p:nvPr/>
          </p:nvSpPr>
          <p:spPr>
            <a:xfrm>
              <a:off x="6620760" y="2505960"/>
              <a:ext cx="119520" cy="119520"/>
            </a:xfrm>
            <a:custGeom>
              <a:avLst/>
              <a:gdLst>
                <a:gd name="textAreaLeft" fmla="*/ 0 w 119520"/>
                <a:gd name="textAreaRight" fmla="*/ 119880 w 119520"/>
                <a:gd name="textAreaTop" fmla="*/ 0 h 119520"/>
                <a:gd name="textAreaBottom" fmla="*/ 119880 h 119520"/>
              </a:gdLst>
              <a:ahLst/>
              <a:rect l="textAreaLeft" t="textAreaTop" r="textAreaRight" b="textAreaBottom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37" name="Freeform: Shape 27"/>
            <p:cNvSpPr/>
            <p:nvPr/>
          </p:nvSpPr>
          <p:spPr>
            <a:xfrm>
              <a:off x="6984360" y="2454480"/>
              <a:ext cx="119520" cy="119520"/>
            </a:xfrm>
            <a:custGeom>
              <a:avLst/>
              <a:gdLst>
                <a:gd name="textAreaLeft" fmla="*/ 0 w 119520"/>
                <a:gd name="textAreaRight" fmla="*/ 119880 w 119520"/>
                <a:gd name="textAreaTop" fmla="*/ 0 h 119520"/>
                <a:gd name="textAreaBottom" fmla="*/ 119880 h 119520"/>
              </a:gdLst>
              <a:ahLst/>
              <a:rect l="textAreaLeft" t="textAreaTop" r="textAreaRight" b="textAreaBottom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38" name="Freeform: Shape 28"/>
            <p:cNvSpPr/>
            <p:nvPr/>
          </p:nvSpPr>
          <p:spPr>
            <a:xfrm>
              <a:off x="6761520" y="2168280"/>
              <a:ext cx="119520" cy="119520"/>
            </a:xfrm>
            <a:custGeom>
              <a:avLst/>
              <a:gdLst>
                <a:gd name="textAreaLeft" fmla="*/ 0 w 119520"/>
                <a:gd name="textAreaRight" fmla="*/ 119880 w 119520"/>
                <a:gd name="textAreaTop" fmla="*/ 0 h 119520"/>
                <a:gd name="textAreaBottom" fmla="*/ 119880 h 119520"/>
              </a:gdLst>
              <a:ahLst/>
              <a:rect l="textAreaLeft" t="textAreaTop" r="textAreaRight" b="textAreaBottom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</p:grpSp>
      <p:sp>
        <p:nvSpPr>
          <p:cNvPr id="339" name="Graphic 31"/>
          <p:cNvSpPr/>
          <p:nvPr/>
        </p:nvSpPr>
        <p:spPr>
          <a:xfrm>
            <a:off x="10920240" y="2161800"/>
            <a:ext cx="503640" cy="546480"/>
          </a:xfrm>
          <a:custGeom>
            <a:avLst/>
            <a:gdLst>
              <a:gd name="textAreaLeft" fmla="*/ 0 w 503640"/>
              <a:gd name="textAreaRight" fmla="*/ 504000 w 503640"/>
              <a:gd name="textAreaTop" fmla="*/ 0 h 546480"/>
              <a:gd name="textAreaBottom" fmla="*/ 546840 h 546480"/>
            </a:gdLst>
            <a:ahLst/>
            <a:rect l="textAreaLeft" t="textAreaTop" r="textAreaRight" b="textAreaBottom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216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Ubuntu"/>
              </a:rPr>
              <a:t>1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0" name="Graphic 34"/>
          <p:cNvGrpSpPr/>
          <p:nvPr/>
        </p:nvGrpSpPr>
        <p:grpSpPr>
          <a:xfrm>
            <a:off x="2946960" y="2213280"/>
            <a:ext cx="414000" cy="531720"/>
            <a:chOff x="2946960" y="2213280"/>
            <a:chExt cx="414000" cy="531720"/>
          </a:xfrm>
        </p:grpSpPr>
        <p:sp>
          <p:nvSpPr>
            <p:cNvPr id="341" name="Freeform: Shape 1"/>
            <p:cNvSpPr/>
            <p:nvPr/>
          </p:nvSpPr>
          <p:spPr>
            <a:xfrm>
              <a:off x="3090600" y="2213280"/>
              <a:ext cx="270360" cy="286200"/>
            </a:xfrm>
            <a:custGeom>
              <a:avLst/>
              <a:gdLst>
                <a:gd name="textAreaLeft" fmla="*/ 0 w 270360"/>
                <a:gd name="textAreaRight" fmla="*/ 270720 w 270360"/>
                <a:gd name="textAreaTop" fmla="*/ 0 h 286200"/>
                <a:gd name="textAreaBottom" fmla="*/ 286560 h 286200"/>
              </a:gdLst>
              <a:ahLst/>
              <a:rect l="textAreaLeft" t="textAreaTop" r="textAreaRight" b="textAreaBottom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  <p:sp>
          <p:nvSpPr>
            <p:cNvPr id="342" name="Freeform: Shape 37"/>
            <p:cNvSpPr/>
            <p:nvPr/>
          </p:nvSpPr>
          <p:spPr>
            <a:xfrm>
              <a:off x="2946960" y="2458800"/>
              <a:ext cx="270360" cy="286200"/>
            </a:xfrm>
            <a:custGeom>
              <a:avLst/>
              <a:gdLst>
                <a:gd name="textAreaLeft" fmla="*/ 0 w 270360"/>
                <a:gd name="textAreaRight" fmla="*/ 270720 w 270360"/>
                <a:gd name="textAreaTop" fmla="*/ 0 h 286200"/>
                <a:gd name="textAreaBottom" fmla="*/ 286560 h 286200"/>
              </a:gdLst>
              <a:ahLst/>
              <a:rect l="textAreaLeft" t="textAreaTop" r="textAreaRight" b="textAreaBottom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Ubuntu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Placeholder 5" descr=""/>
          <p:cNvPicPr/>
          <p:nvPr/>
        </p:nvPicPr>
        <p:blipFill>
          <a:blip r:embed="rId1"/>
          <a:srcRect l="0" t="2787" r="0" b="2787"/>
          <a:stretch/>
        </p:blipFill>
        <p:spPr>
          <a:xfrm>
            <a:off x="5299200" y="360"/>
            <a:ext cx="6887880" cy="6857640"/>
          </a:xfrm>
          <a:prstGeom prst="rect">
            <a:avLst/>
          </a:prstGeom>
          <a:ln w="0">
            <a:noFill/>
          </a:ln>
        </p:spPr>
      </p:pic>
      <p:sp>
        <p:nvSpPr>
          <p:cNvPr id="344" name="Title 14"/>
          <p:cNvSpPr txBox="1"/>
          <p:nvPr/>
        </p:nvSpPr>
        <p:spPr>
          <a:xfrm>
            <a:off x="619200" y="981000"/>
            <a:ext cx="4104000" cy="7473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5400" spc="-1" strike="noStrike" cap="all">
                <a:solidFill>
                  <a:srgbClr val="ffffff"/>
                </a:solidFill>
                <a:latin typeface="Ubuntu"/>
              </a:rPr>
              <a:t>results</a:t>
            </a:r>
            <a:r>
              <a:rPr b="1" lang="en-GB" sz="4400" spc="-1" strike="noStrike" cap="all">
                <a:solidFill>
                  <a:srgbClr val="ffffff"/>
                </a:solidFill>
                <a:latin typeface="Ubuntu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Rectangle: Diagonal Corners Snipped 6"/>
          <p:cNvSpPr/>
          <p:nvPr/>
        </p:nvSpPr>
        <p:spPr>
          <a:xfrm>
            <a:off x="222120" y="2476800"/>
            <a:ext cx="4898880" cy="952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70ad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Ubuntu"/>
              </a:rPr>
              <a:t>Exploratory Data Analysis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: Diagonal Corners Snipped 7"/>
          <p:cNvSpPr/>
          <p:nvPr/>
        </p:nvSpPr>
        <p:spPr>
          <a:xfrm>
            <a:off x="222120" y="3819960"/>
            <a:ext cx="4898880" cy="952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12abdb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Ubuntu"/>
              </a:rPr>
              <a:t>Interactive Analytics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Rectangle: Diagonal Corners Snipped 8"/>
          <p:cNvSpPr/>
          <p:nvPr/>
        </p:nvSpPr>
        <p:spPr>
          <a:xfrm>
            <a:off x="222120" y="5162760"/>
            <a:ext cx="4898880" cy="952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14596b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Ubuntu"/>
              </a:rPr>
              <a:t>Predictive Analysis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5"/>
          <p:cNvSpPr txBox="1"/>
          <p:nvPr/>
        </p:nvSpPr>
        <p:spPr>
          <a:xfrm>
            <a:off x="403200" y="3240000"/>
            <a:ext cx="11385720" cy="1015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EDA - </a:t>
            </a:r>
            <a:r>
              <a:rPr b="1" lang="en-GB" sz="6600" spc="-1" strike="noStrike" cap="all">
                <a:solidFill>
                  <a:schemeClr val="accent2"/>
                </a:solidFill>
                <a:latin typeface="Ubuntu"/>
              </a:rPr>
              <a:t>WITH VISUALIZATION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6"/>
          <p:cNvSpPr txBox="1"/>
          <p:nvPr/>
        </p:nvSpPr>
        <p:spPr>
          <a:xfrm>
            <a:off x="42408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 Site VS. FLIGHT NUMBER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Text Placeholder 15"/>
          <p:cNvSpPr txBox="1"/>
          <p:nvPr/>
        </p:nvSpPr>
        <p:spPr>
          <a:xfrm>
            <a:off x="424080" y="1448280"/>
            <a:ext cx="5690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scatter plot of Launch Site vs. Flight Number shows that: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As the number of flights increases, the rate of success at a launch site increases.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Most of the early flights (flight numbers &lt; 30) were launched from CCAFS SLC 40, and were generally unsuccessful.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flights from VAFB SLC 4E also show this trend, that earlier flights were less successful.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No early flights were launched from KSC LC 39A, so the launches from this site are more successful.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Above a flight number of around 30, there are significantly more successful landings (Class = 1).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icture 25"/>
          <p:cNvSpPr/>
          <p:nvPr/>
        </p:nvSpPr>
        <p:spPr>
          <a:xfrm>
            <a:off x="6475320" y="1448280"/>
            <a:ext cx="5330880" cy="48423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7"/>
          <p:cNvSpPr txBox="1"/>
          <p:nvPr/>
        </p:nvSpPr>
        <p:spPr>
          <a:xfrm>
            <a:off x="42408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 SITE vs. PAYLOAD MASS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Text Placeholder 16"/>
          <p:cNvSpPr txBox="1"/>
          <p:nvPr/>
        </p:nvSpPr>
        <p:spPr>
          <a:xfrm>
            <a:off x="424080" y="1448280"/>
            <a:ext cx="432252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scatter plot of Launch Site vs. Payload Mass shows that: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Above a payload mass of around 7000 kg, there are very few unsuccessful landings, but there is also far less data for these heavier launches.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There is no clear correlation between payload mass and success rate for a given launch site.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All sites launched a variety of payload masses, with most of the launches from CCAFS SLC 40 being comparatively lighter payloads (with some outliers).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icture 29"/>
          <p:cNvSpPr/>
          <p:nvPr/>
        </p:nvSpPr>
        <p:spPr>
          <a:xfrm>
            <a:off x="4963320" y="1485000"/>
            <a:ext cx="6842880" cy="39981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8"/>
          <p:cNvSpPr txBox="1"/>
          <p:nvPr/>
        </p:nvSpPr>
        <p:spPr>
          <a:xfrm>
            <a:off x="42372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Success Rate vs. Orbit Type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Text Placeholder 17"/>
          <p:cNvSpPr txBox="1"/>
          <p:nvPr/>
        </p:nvSpPr>
        <p:spPr>
          <a:xfrm>
            <a:off x="423720" y="1448280"/>
            <a:ext cx="4682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bar chart of Success Rate vs. Orbit Type shows that the following orbits have the highest (100%) success rate: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ES-L1 (Earth-Sun First Lagrangian Point)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GEO (Geostationary Orbit)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HEO (High Earth Orbit)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SSO (Sun-synchronous Orbit)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orbit with the lowest (0%) success rate is: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SO (Heliocentric Orbit)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icture 30"/>
          <p:cNvSpPr/>
          <p:nvPr/>
        </p:nvSpPr>
        <p:spPr>
          <a:xfrm>
            <a:off x="5466960" y="1458000"/>
            <a:ext cx="6334200" cy="429984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"/>
          <p:cNvSpPr/>
          <p:nvPr/>
        </p:nvSpPr>
        <p:spPr>
          <a:xfrm>
            <a:off x="1195200" y="45756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Appendix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Rectangle 2"/>
          <p:cNvSpPr/>
          <p:nvPr/>
        </p:nvSpPr>
        <p:spPr>
          <a:xfrm>
            <a:off x="407880" y="45756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06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Rectangle 3">
            <a:hlinkClick r:id="rId1" action="ppaction://hlinksldjump"/>
          </p:cNvPr>
          <p:cNvSpPr/>
          <p:nvPr/>
        </p:nvSpPr>
        <p:spPr>
          <a:xfrm>
            <a:off x="1195200" y="40158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Conclusions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 5">
            <a:hlinkClick r:id="rId2" action="ppaction://hlinksldjump"/>
          </p:cNvPr>
          <p:cNvSpPr/>
          <p:nvPr/>
        </p:nvSpPr>
        <p:spPr>
          <a:xfrm>
            <a:off x="407880" y="40158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05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6">
            <a:hlinkClick r:id="rId3" action="ppaction://hlinksldjump"/>
          </p:cNvPr>
          <p:cNvSpPr/>
          <p:nvPr/>
        </p:nvSpPr>
        <p:spPr>
          <a:xfrm>
            <a:off x="1195200" y="34560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Results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Rectangle 8">
            <a:hlinkClick r:id="rId4" action="ppaction://hlinksldjump"/>
          </p:cNvPr>
          <p:cNvSpPr/>
          <p:nvPr/>
        </p:nvSpPr>
        <p:spPr>
          <a:xfrm>
            <a:off x="407880" y="34560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04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Rectangle 9">
            <a:hlinkClick r:id="rId5" action="ppaction://hlinksldjump"/>
          </p:cNvPr>
          <p:cNvSpPr/>
          <p:nvPr/>
        </p:nvSpPr>
        <p:spPr>
          <a:xfrm>
            <a:off x="1195200" y="28962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Methodology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Rectangle 11">
            <a:hlinkClick r:id="rId6" action="ppaction://hlinksldjump"/>
          </p:cNvPr>
          <p:cNvSpPr/>
          <p:nvPr/>
        </p:nvSpPr>
        <p:spPr>
          <a:xfrm>
            <a:off x="407880" y="28962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03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Rectangle 12">
            <a:hlinkClick r:id="rId7" action="ppaction://hlinksldjump"/>
          </p:cNvPr>
          <p:cNvSpPr/>
          <p:nvPr/>
        </p:nvSpPr>
        <p:spPr>
          <a:xfrm>
            <a:off x="1195200" y="23364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Introduction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14">
            <a:hlinkClick r:id="rId8" action="ppaction://hlinksldjump"/>
          </p:cNvPr>
          <p:cNvSpPr/>
          <p:nvPr/>
        </p:nvSpPr>
        <p:spPr>
          <a:xfrm>
            <a:off x="407880" y="23364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02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Rectangle 15">
            <a:hlinkClick r:id="rId9" action="ppaction://hlinksldjump"/>
          </p:cNvPr>
          <p:cNvSpPr/>
          <p:nvPr/>
        </p:nvSpPr>
        <p:spPr>
          <a:xfrm>
            <a:off x="1195200" y="1776600"/>
            <a:ext cx="272196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Ubuntu"/>
              </a:rPr>
              <a:t>Executive Summary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Rectangle 17">
            <a:hlinkClick r:id="rId10" action="ppaction://hlinksldjump"/>
          </p:cNvPr>
          <p:cNvSpPr/>
          <p:nvPr/>
        </p:nvSpPr>
        <p:spPr>
          <a:xfrm>
            <a:off x="407880" y="1776600"/>
            <a:ext cx="659880" cy="36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wrap="none" horzOverflow="overflow" vertOverflow="overflow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Ubuntu"/>
              </a:rPr>
              <a:t>01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itle 1"/>
          <p:cNvSpPr txBox="1"/>
          <p:nvPr/>
        </p:nvSpPr>
        <p:spPr>
          <a:xfrm>
            <a:off x="405000" y="193320"/>
            <a:ext cx="1094832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2600" spc="-1" strike="noStrike" cap="all">
                <a:solidFill>
                  <a:srgbClr val="ffffff"/>
                </a:solidFill>
                <a:latin typeface="Ubuntu Medium"/>
              </a:rPr>
              <a:t>OUTLINE</a:t>
            </a:r>
            <a:endParaRPr b="1" lang="en-US" sz="2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9"/>
          <p:cNvSpPr txBox="1"/>
          <p:nvPr/>
        </p:nvSpPr>
        <p:spPr>
          <a:xfrm>
            <a:off x="42408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Orbit Type vs. flight number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Text Placeholder 18"/>
          <p:cNvSpPr txBox="1"/>
          <p:nvPr/>
        </p:nvSpPr>
        <p:spPr>
          <a:xfrm>
            <a:off x="424080" y="1448280"/>
            <a:ext cx="4610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This scatter plot of Orbit Type vs. Flight number shows a few useful things that the previous plots did not, such as: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100% success rate of GEO, HEO, and ES-L1 orbits can be explained by only having 1 flight into the respective orbits.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100% success rate in SSO is more impressive, with 5 successful flights.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There is little relationship between Flight Number and Success Rate for GTO.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Generally, as Flight Number increases, the success rate increases. This is most extreme for LEO, where unsuccessful landings only occurred for the low flight numbers (early launches).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icture 31"/>
          <p:cNvSpPr/>
          <p:nvPr/>
        </p:nvSpPr>
        <p:spPr>
          <a:xfrm>
            <a:off x="5317920" y="1448280"/>
            <a:ext cx="6488640" cy="425988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20"/>
          <p:cNvSpPr txBox="1"/>
          <p:nvPr/>
        </p:nvSpPr>
        <p:spPr>
          <a:xfrm>
            <a:off x="42408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ORBIT TYPE VS. PAYLOAD MASS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Text Placeholder 19"/>
          <p:cNvSpPr txBox="1"/>
          <p:nvPr/>
        </p:nvSpPr>
        <p:spPr>
          <a:xfrm>
            <a:off x="424080" y="1448280"/>
            <a:ext cx="4826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This scatter plot of Orbit Type vs. Payload Mass shows that: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following orbit types have more success with heavy payloads: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PO (although the number of data points is small)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ISS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LEO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For GTO, the relationship between payload mass and success rate is unclear.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VLEO (Very Low Earth Orbit) launches are associated with heavier payloads, which makes intuitive sense.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icture 32"/>
          <p:cNvSpPr/>
          <p:nvPr/>
        </p:nvSpPr>
        <p:spPr>
          <a:xfrm>
            <a:off x="5762880" y="1448280"/>
            <a:ext cx="6043320" cy="389880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21"/>
          <p:cNvSpPr txBox="1"/>
          <p:nvPr/>
        </p:nvSpPr>
        <p:spPr>
          <a:xfrm>
            <a:off x="42408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 Success Yearly Trend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Text Placeholder 26"/>
          <p:cNvSpPr txBox="1"/>
          <p:nvPr/>
        </p:nvSpPr>
        <p:spPr>
          <a:xfrm>
            <a:off x="424080" y="1448280"/>
            <a:ext cx="5258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The line chart of yearly average success rate shows that: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Between 2010 and 2013, all landings were unsuccessful (as the success rate is 0).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After 2013, the success rate generally increased, despite small dips in 2018 and 2020.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After 2016, there was always a greater than 50% chance of success.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icture 33"/>
          <p:cNvSpPr/>
          <p:nvPr/>
        </p:nvSpPr>
        <p:spPr>
          <a:xfrm>
            <a:off x="5827320" y="1431360"/>
            <a:ext cx="5978880" cy="407304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22"/>
          <p:cNvSpPr txBox="1"/>
          <p:nvPr/>
        </p:nvSpPr>
        <p:spPr>
          <a:xfrm>
            <a:off x="403200" y="2921040"/>
            <a:ext cx="11385720" cy="1015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EDA - </a:t>
            </a:r>
            <a:r>
              <a:rPr b="1" lang="en-GB" sz="6600" spc="-1" strike="noStrike" cap="all">
                <a:solidFill>
                  <a:schemeClr val="accent2"/>
                </a:solidFill>
                <a:latin typeface="Ubuntu"/>
              </a:rPr>
              <a:t>WITH SQL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23"/>
          <p:cNvSpPr txBox="1"/>
          <p:nvPr/>
        </p:nvSpPr>
        <p:spPr>
          <a:xfrm>
            <a:off x="40284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All Launch Site Names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Text Placeholder 27"/>
          <p:cNvSpPr txBox="1"/>
          <p:nvPr/>
        </p:nvSpPr>
        <p:spPr>
          <a:xfrm>
            <a:off x="402840" y="1448280"/>
            <a:ext cx="1138212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Find the names of the unique launch sites.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word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UNIQUE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returns only unique values from the </a:t>
            </a:r>
            <a:r>
              <a:rPr b="0" lang="en-GB" sz="2000" spc="-1" strike="noStrike">
                <a:solidFill>
                  <a:srgbClr val="d69d68"/>
                </a:solidFill>
                <a:latin typeface="Consolas"/>
              </a:rPr>
              <a:t>LAUNCH_SITE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column of the </a:t>
            </a:r>
            <a:r>
              <a:rPr b="0" lang="en-GB" sz="2000" spc="-1" strike="noStrike">
                <a:solidFill>
                  <a:srgbClr val="d69d68"/>
                </a:solidFill>
                <a:latin typeface="Consolas"/>
              </a:rPr>
              <a:t>SPACEXTBL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table.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Picture 34"/>
          <p:cNvSpPr/>
          <p:nvPr/>
        </p:nvSpPr>
        <p:spPr>
          <a:xfrm>
            <a:off x="9838440" y="2291400"/>
            <a:ext cx="1946520" cy="227556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Arrow: Right 10"/>
          <p:cNvSpPr/>
          <p:nvPr/>
        </p:nvSpPr>
        <p:spPr>
          <a:xfrm>
            <a:off x="841068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  <p:sp>
        <p:nvSpPr>
          <p:cNvPr id="372" name="Picture 35"/>
          <p:cNvSpPr/>
          <p:nvPr/>
        </p:nvSpPr>
        <p:spPr>
          <a:xfrm>
            <a:off x="423000" y="2681280"/>
            <a:ext cx="7574400" cy="1495800"/>
          </a:xfrm>
          <a:prstGeom prst="roundRect">
            <a:avLst>
              <a:gd name="adj" fmla="val 4167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24"/>
          <p:cNvSpPr txBox="1"/>
          <p:nvPr/>
        </p:nvSpPr>
        <p:spPr>
          <a:xfrm>
            <a:off x="3855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 Site Names Begin with 'CCA'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Text Placeholder 28"/>
          <p:cNvSpPr txBox="1"/>
          <p:nvPr/>
        </p:nvSpPr>
        <p:spPr>
          <a:xfrm>
            <a:off x="3855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Find 5 records where launch sites begin with ‘CCA’.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LIMIT 5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fetches only 5 records, and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LIKE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with the wild card </a:t>
            </a:r>
            <a:r>
              <a:rPr b="0" lang="en-GB" sz="2000" spc="-1" strike="noStrike">
                <a:solidFill>
                  <a:srgbClr val="789865"/>
                </a:solidFill>
                <a:latin typeface="Consolas"/>
              </a:rPr>
              <a:t>‘CCA%’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to retrieve string values beginning with ‘CCA’. 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Picture 36"/>
          <p:cNvSpPr/>
          <p:nvPr/>
        </p:nvSpPr>
        <p:spPr>
          <a:xfrm>
            <a:off x="361800" y="2561040"/>
            <a:ext cx="7875000" cy="170568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icture 43"/>
          <p:cNvSpPr/>
          <p:nvPr/>
        </p:nvSpPr>
        <p:spPr>
          <a:xfrm>
            <a:off x="9890640" y="2276640"/>
            <a:ext cx="1658520" cy="230508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Arrow: Right 1"/>
          <p:cNvSpPr/>
          <p:nvPr/>
        </p:nvSpPr>
        <p:spPr>
          <a:xfrm>
            <a:off x="83934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25"/>
          <p:cNvSpPr txBox="1"/>
          <p:nvPr/>
        </p:nvSpPr>
        <p:spPr>
          <a:xfrm>
            <a:off x="3855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Total Payload Mass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Text Placeholder 29"/>
          <p:cNvSpPr txBox="1"/>
          <p:nvPr/>
        </p:nvSpPr>
        <p:spPr>
          <a:xfrm>
            <a:off x="3855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Calculate the total payload carried by boosters from NASA.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SUM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calculate the total of the </a:t>
            </a:r>
            <a:r>
              <a:rPr b="0" lang="en-GB" sz="2000" spc="-1" strike="noStrike">
                <a:solidFill>
                  <a:srgbClr val="d69d68"/>
                </a:solidFill>
                <a:latin typeface="Consolas"/>
              </a:rPr>
              <a:t>LAUNCH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column, and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SUM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(and the associated condition) filters the results to only boosters from NASA (CRS).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Picture 37"/>
          <p:cNvSpPr/>
          <p:nvPr/>
        </p:nvSpPr>
        <p:spPr>
          <a:xfrm>
            <a:off x="375120" y="2481480"/>
            <a:ext cx="7717680" cy="18957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icture 44"/>
          <p:cNvSpPr/>
          <p:nvPr/>
        </p:nvSpPr>
        <p:spPr>
          <a:xfrm>
            <a:off x="9626760" y="3004560"/>
            <a:ext cx="2140920" cy="82512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Arrow: Right 12"/>
          <p:cNvSpPr/>
          <p:nvPr/>
        </p:nvSpPr>
        <p:spPr>
          <a:xfrm>
            <a:off x="83934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26"/>
          <p:cNvSpPr txBox="1"/>
          <p:nvPr/>
        </p:nvSpPr>
        <p:spPr>
          <a:xfrm>
            <a:off x="3855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Average Payload Mass by F9 v1.1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Text Placeholder 30"/>
          <p:cNvSpPr txBox="1"/>
          <p:nvPr/>
        </p:nvSpPr>
        <p:spPr>
          <a:xfrm>
            <a:off x="3855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Calculate the average payload mass carried by booster version F9 v1.1.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AVG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calculate the average of the </a:t>
            </a:r>
            <a:r>
              <a:rPr b="0" lang="en-GB" sz="2000" spc="-1" strike="noStrike">
                <a:solidFill>
                  <a:srgbClr val="d69d68"/>
                </a:solidFill>
                <a:latin typeface="Consolas"/>
              </a:rPr>
              <a:t>PAYLOAD_MASS__KG_</a:t>
            </a:r>
            <a:r>
              <a:rPr b="0" lang="en-GB" sz="2000" spc="-1" strike="noStrike">
                <a:solidFill>
                  <a:srgbClr val="d69d68"/>
                </a:solidFill>
                <a:latin typeface="Ubuntu Medium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column, and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61afef"/>
                </a:solidFill>
                <a:latin typeface="Ubuntu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keyword (and the associated condition) filters the results to only the F9 v1.1 booster version.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Picture 39"/>
          <p:cNvSpPr/>
          <p:nvPr/>
        </p:nvSpPr>
        <p:spPr>
          <a:xfrm>
            <a:off x="9534960" y="3053520"/>
            <a:ext cx="2216880" cy="77472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icture 45"/>
          <p:cNvSpPr/>
          <p:nvPr/>
        </p:nvSpPr>
        <p:spPr>
          <a:xfrm>
            <a:off x="361800" y="2459520"/>
            <a:ext cx="7895880" cy="1939320"/>
          </a:xfrm>
          <a:prstGeom prst="roundRect">
            <a:avLst>
              <a:gd name="adj" fmla="val 4167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Arrow: Right 11"/>
          <p:cNvSpPr/>
          <p:nvPr/>
        </p:nvSpPr>
        <p:spPr>
          <a:xfrm>
            <a:off x="83934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27"/>
          <p:cNvSpPr txBox="1"/>
          <p:nvPr/>
        </p:nvSpPr>
        <p:spPr>
          <a:xfrm>
            <a:off x="3927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FIRST SUCCESSFUL GROUND LANDING DATE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Text Placeholder 31"/>
          <p:cNvSpPr txBox="1"/>
          <p:nvPr/>
        </p:nvSpPr>
        <p:spPr>
          <a:xfrm>
            <a:off x="3927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Find the dates of the first successful landing outcome on ground pad.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MIN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calculate the minimum of the </a:t>
            </a:r>
            <a:r>
              <a:rPr b="0" lang="en-GB" sz="2000" spc="-1" strike="noStrike">
                <a:solidFill>
                  <a:srgbClr val="d69d68"/>
                </a:solidFill>
                <a:latin typeface="Consolas"/>
              </a:rPr>
              <a:t>DATE</a:t>
            </a:r>
            <a:r>
              <a:rPr b="0" lang="en-GB" sz="2000" spc="-1" strike="noStrike">
                <a:solidFill>
                  <a:srgbClr val="d69d68"/>
                </a:solidFill>
                <a:latin typeface="Ubuntu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column, i.e. the first date, and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61afef"/>
                </a:solidFill>
                <a:latin typeface="Ubuntu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keyword (and the associated condition) filters the results to only the successful ground pad landings.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Picture 40"/>
          <p:cNvSpPr/>
          <p:nvPr/>
        </p:nvSpPr>
        <p:spPr>
          <a:xfrm>
            <a:off x="392760" y="2462760"/>
            <a:ext cx="7836840" cy="192492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icture 46"/>
          <p:cNvSpPr/>
          <p:nvPr/>
        </p:nvSpPr>
        <p:spPr>
          <a:xfrm>
            <a:off x="9557640" y="3081960"/>
            <a:ext cx="2412000" cy="69372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Arrow: Right 2"/>
          <p:cNvSpPr/>
          <p:nvPr/>
        </p:nvSpPr>
        <p:spPr>
          <a:xfrm>
            <a:off x="84006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itle 28"/>
          <p:cNvSpPr txBox="1"/>
          <p:nvPr/>
        </p:nvSpPr>
        <p:spPr>
          <a:xfrm>
            <a:off x="3855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Successful Drone Ship Landing with Payload between 4000 and 6000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Text Placeholder 32"/>
          <p:cNvSpPr txBox="1"/>
          <p:nvPr/>
        </p:nvSpPr>
        <p:spPr>
          <a:xfrm>
            <a:off x="3855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List the names of boosters which have successfully landed on drone ship and had payload mass greater than 4000 but less than 6000.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filter the results to include only those that satisfy both conditions in the brackets (as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AND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also used).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BETWEEN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allows for 4000 &lt; x &lt; 6000 values to be selected.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" name="Picture 41"/>
          <p:cNvSpPr/>
          <p:nvPr/>
        </p:nvSpPr>
        <p:spPr>
          <a:xfrm>
            <a:off x="385560" y="2684520"/>
            <a:ext cx="7851240" cy="147672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icture 48"/>
          <p:cNvSpPr/>
          <p:nvPr/>
        </p:nvSpPr>
        <p:spPr>
          <a:xfrm>
            <a:off x="9570600" y="2397960"/>
            <a:ext cx="2075760" cy="20624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Arrow: Right 7"/>
          <p:cNvSpPr/>
          <p:nvPr/>
        </p:nvSpPr>
        <p:spPr>
          <a:xfrm>
            <a:off x="83934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icture 3"/>
          <p:cNvSpPr/>
          <p:nvPr/>
        </p:nvSpPr>
        <p:spPr>
          <a:xfrm>
            <a:off x="9190080" y="3431880"/>
            <a:ext cx="2496240" cy="190800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itre 1"/>
          <p:cNvSpPr txBox="1"/>
          <p:nvPr/>
        </p:nvSpPr>
        <p:spPr>
          <a:xfrm>
            <a:off x="42444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EXECUTIVE SUMMARY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Espace réservé du texte 1"/>
          <p:cNvSpPr txBox="1"/>
          <p:nvPr/>
        </p:nvSpPr>
        <p:spPr>
          <a:xfrm>
            <a:off x="424440" y="1448280"/>
            <a:ext cx="6626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Summary of Methodologies: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 marL="18432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This project follows these steps: </a:t>
            </a: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Data Collections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Data Wrangling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Exploratory Data Analysis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Interactive Visual Analytics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Predictive Analysis (Classification)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Summary of Results: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 marL="18432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This project produced the following outputs and visualizations:</a:t>
            </a: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Exploratory Data Analysis (EDA) results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Geospatial analytics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Interactive dashboard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819000" indent="-45720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Predictive analysis of classification models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icture 1"/>
          <p:cNvSpPr/>
          <p:nvPr/>
        </p:nvSpPr>
        <p:spPr>
          <a:xfrm>
            <a:off x="6440400" y="3458880"/>
            <a:ext cx="2345400" cy="2634120"/>
          </a:xfrm>
          <a:prstGeom prst="roundRect">
            <a:avLst>
              <a:gd name="adj" fmla="val 2331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icture 5"/>
          <p:cNvSpPr/>
          <p:nvPr/>
        </p:nvSpPr>
        <p:spPr>
          <a:xfrm>
            <a:off x="6435720" y="1622880"/>
            <a:ext cx="2350440" cy="1515240"/>
          </a:xfrm>
          <a:prstGeom prst="roundRect">
            <a:avLst>
              <a:gd name="adj" fmla="val 2331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icture 7"/>
          <p:cNvSpPr/>
          <p:nvPr/>
        </p:nvSpPr>
        <p:spPr>
          <a:xfrm>
            <a:off x="9138960" y="1622880"/>
            <a:ext cx="2547360" cy="1510200"/>
          </a:xfrm>
          <a:prstGeom prst="roundRect">
            <a:avLst>
              <a:gd name="adj" fmla="val 2331"/>
            </a:avLst>
          </a:prstGeom>
          <a:blipFill rotWithShape="0">
            <a:blip r:embed="rId4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Oval 1"/>
          <p:cNvSpPr/>
          <p:nvPr/>
        </p:nvSpPr>
        <p:spPr>
          <a:xfrm>
            <a:off x="6259680" y="146376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Oval 2"/>
          <p:cNvSpPr/>
          <p:nvPr/>
        </p:nvSpPr>
        <p:spPr>
          <a:xfrm>
            <a:off x="9012600" y="146988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Oval 3"/>
          <p:cNvSpPr/>
          <p:nvPr/>
        </p:nvSpPr>
        <p:spPr>
          <a:xfrm>
            <a:off x="6259680" y="330012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Oval 4"/>
          <p:cNvSpPr/>
          <p:nvPr/>
        </p:nvSpPr>
        <p:spPr>
          <a:xfrm>
            <a:off x="9006840" y="327024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29"/>
          <p:cNvSpPr txBox="1"/>
          <p:nvPr/>
        </p:nvSpPr>
        <p:spPr>
          <a:xfrm>
            <a:off x="40680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Total Number of Successful and Failure Mission Outcomes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Text Placeholder 33"/>
          <p:cNvSpPr txBox="1"/>
          <p:nvPr/>
        </p:nvSpPr>
        <p:spPr>
          <a:xfrm>
            <a:off x="40680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Calculate the total number of successful and failure mission outcome.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COUNT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calculate the total number of mission outcomes, and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GROUPBY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also used to group these results by the type of mission outcome.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Picture 42"/>
          <p:cNvSpPr/>
          <p:nvPr/>
        </p:nvSpPr>
        <p:spPr>
          <a:xfrm>
            <a:off x="434520" y="2855520"/>
            <a:ext cx="7780320" cy="12153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icture 50"/>
          <p:cNvSpPr/>
          <p:nvPr/>
        </p:nvSpPr>
        <p:spPr>
          <a:xfrm>
            <a:off x="9549720" y="3009960"/>
            <a:ext cx="2458080" cy="8384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Arrow: Right 3"/>
          <p:cNvSpPr/>
          <p:nvPr/>
        </p:nvSpPr>
        <p:spPr>
          <a:xfrm>
            <a:off x="841464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30"/>
          <p:cNvSpPr txBox="1"/>
          <p:nvPr/>
        </p:nvSpPr>
        <p:spPr>
          <a:xfrm>
            <a:off x="392760" y="3582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Boosters Carried Maximum Payload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Text Placeholder 34"/>
          <p:cNvSpPr txBox="1"/>
          <p:nvPr/>
        </p:nvSpPr>
        <p:spPr>
          <a:xfrm>
            <a:off x="500760" y="1348920"/>
            <a:ext cx="921924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List the names of the booster which have carried the maximum payload mass.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A subquery is used here.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SELECT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statement within the brackets finds the maximum payload, and this value is used in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condition.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DISTINCT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then used to retrieve only distinct /unique booster versions. 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" name="Picture 52"/>
          <p:cNvSpPr/>
          <p:nvPr/>
        </p:nvSpPr>
        <p:spPr>
          <a:xfrm>
            <a:off x="392760" y="2776320"/>
            <a:ext cx="7812360" cy="164448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icture 54"/>
          <p:cNvSpPr/>
          <p:nvPr/>
        </p:nvSpPr>
        <p:spPr>
          <a:xfrm>
            <a:off x="9820080" y="1514160"/>
            <a:ext cx="1797120" cy="41684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Arrow: Right 4"/>
          <p:cNvSpPr/>
          <p:nvPr/>
        </p:nvSpPr>
        <p:spPr>
          <a:xfrm>
            <a:off x="8400600" y="33562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31"/>
          <p:cNvSpPr txBox="1"/>
          <p:nvPr/>
        </p:nvSpPr>
        <p:spPr>
          <a:xfrm>
            <a:off x="3927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2015 Launch Records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Text Placeholder 35"/>
          <p:cNvSpPr txBox="1"/>
          <p:nvPr/>
        </p:nvSpPr>
        <p:spPr>
          <a:xfrm>
            <a:off x="39276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List the failed landing_outcomes in drone ship, their booster versions, and launch site names for in year 2015.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to filter the results for only failed landing outcomes,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AND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only for the year of 2015. 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Picture 55"/>
          <p:cNvSpPr/>
          <p:nvPr/>
        </p:nvSpPr>
        <p:spPr>
          <a:xfrm>
            <a:off x="356760" y="2578680"/>
            <a:ext cx="7784280" cy="16383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icture 56"/>
          <p:cNvSpPr/>
          <p:nvPr/>
        </p:nvSpPr>
        <p:spPr>
          <a:xfrm>
            <a:off x="9540360" y="2981520"/>
            <a:ext cx="2457360" cy="89496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Arrow: Right 5"/>
          <p:cNvSpPr/>
          <p:nvPr/>
        </p:nvSpPr>
        <p:spPr>
          <a:xfrm>
            <a:off x="840060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32"/>
          <p:cNvSpPr txBox="1"/>
          <p:nvPr/>
        </p:nvSpPr>
        <p:spPr>
          <a:xfrm>
            <a:off x="39312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Rank Landing Outcomes Between 2010-06-04 and 2017-03-20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" name="Text Placeholder 36"/>
          <p:cNvSpPr txBox="1"/>
          <p:nvPr/>
        </p:nvSpPr>
        <p:spPr>
          <a:xfrm>
            <a:off x="39312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Rank the count of landing outcomes (such as Failure (drone ship) or Success (ground pad)) between the date 2010-06-04 and 2017-03-20, in descending order.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is used with the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BETWEEN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keyword to filter the results to dates only within those specified. The results are then grouped and ordered, using the keywords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GROUP BY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and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ORDER BY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, respectively, where </a:t>
            </a:r>
            <a:r>
              <a:rPr b="0" lang="en-GB" sz="2000" spc="-1" strike="noStrike">
                <a:solidFill>
                  <a:srgbClr val="61afef"/>
                </a:solidFill>
                <a:latin typeface="Consolas"/>
              </a:rPr>
              <a:t>DESC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is used to specify the descending order.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Picture 57"/>
          <p:cNvSpPr/>
          <p:nvPr/>
        </p:nvSpPr>
        <p:spPr>
          <a:xfrm>
            <a:off x="374760" y="2439360"/>
            <a:ext cx="7788960" cy="198000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icture 58"/>
          <p:cNvSpPr/>
          <p:nvPr/>
        </p:nvSpPr>
        <p:spPr>
          <a:xfrm>
            <a:off x="9540720" y="2356920"/>
            <a:ext cx="2506320" cy="222408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Arrow: Right 6"/>
          <p:cNvSpPr/>
          <p:nvPr/>
        </p:nvSpPr>
        <p:spPr>
          <a:xfrm>
            <a:off x="8400960" y="318708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33"/>
          <p:cNvSpPr txBox="1"/>
          <p:nvPr/>
        </p:nvSpPr>
        <p:spPr>
          <a:xfrm>
            <a:off x="405000" y="1323720"/>
            <a:ext cx="11385720" cy="304668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LAUNCH SITES PROXIMITY ANALYSIS – </a:t>
            </a:r>
            <a:r>
              <a:rPr b="1" lang="en-GB" sz="6600" spc="-1" strike="noStrike" cap="all">
                <a:solidFill>
                  <a:schemeClr val="accent2"/>
                </a:solidFill>
                <a:latin typeface="Ubuntu"/>
              </a:rPr>
              <a:t>FOLIUM INTERACTIVE MAP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34"/>
          <p:cNvSpPr txBox="1"/>
          <p:nvPr/>
        </p:nvSpPr>
        <p:spPr>
          <a:xfrm>
            <a:off x="404640" y="2080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ALL LAUNCH SITES ON A MAP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Text Placeholder 37"/>
          <p:cNvSpPr txBox="1"/>
          <p:nvPr/>
        </p:nvSpPr>
        <p:spPr>
          <a:xfrm>
            <a:off x="404640" y="4477680"/>
            <a:ext cx="6050880" cy="212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All SpaceX launch sites are on coasts of the United States of America, specifically Florida and California. 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Picture 59"/>
          <p:cNvSpPr/>
          <p:nvPr/>
        </p:nvSpPr>
        <p:spPr>
          <a:xfrm>
            <a:off x="404640" y="1267920"/>
            <a:ext cx="5418000" cy="297216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icture 60"/>
          <p:cNvSpPr/>
          <p:nvPr/>
        </p:nvSpPr>
        <p:spPr>
          <a:xfrm>
            <a:off x="6719040" y="1270440"/>
            <a:ext cx="5065200" cy="2970000"/>
          </a:xfrm>
          <a:prstGeom prst="roundRect">
            <a:avLst>
              <a:gd name="adj" fmla="val 4167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icture 61"/>
          <p:cNvSpPr/>
          <p:nvPr/>
        </p:nvSpPr>
        <p:spPr>
          <a:xfrm>
            <a:off x="6703200" y="4468320"/>
            <a:ext cx="1800000" cy="2148120"/>
          </a:xfrm>
          <a:prstGeom prst="roundRect">
            <a:avLst>
              <a:gd name="adj" fmla="val 4167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icture 62"/>
          <p:cNvSpPr/>
          <p:nvPr/>
        </p:nvSpPr>
        <p:spPr>
          <a:xfrm>
            <a:off x="8935560" y="4477680"/>
            <a:ext cx="2848680" cy="2129400"/>
          </a:xfrm>
          <a:prstGeom prst="roundRect">
            <a:avLst>
              <a:gd name="adj" fmla="val 4167"/>
            </a:avLst>
          </a:prstGeom>
          <a:blipFill rotWithShape="0">
            <a:blip r:embed="rId4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5" name="Straight Arrow Connector 12"/>
          <p:cNvCxnSpPr/>
          <p:nvPr/>
        </p:nvCxnSpPr>
        <p:spPr>
          <a:xfrm flipV="1">
            <a:off x="4657680" y="3040920"/>
            <a:ext cx="6115320" cy="72432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  <p:cxnSp>
        <p:nvCxnSpPr>
          <p:cNvPr id="426" name="Straight Arrow Connector 16"/>
          <p:cNvCxnSpPr/>
          <p:nvPr/>
        </p:nvCxnSpPr>
        <p:spPr>
          <a:xfrm flipH="1">
            <a:off x="10439280" y="3274560"/>
            <a:ext cx="755280" cy="186300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  <p:cxnSp>
        <p:nvCxnSpPr>
          <p:cNvPr id="427" name="Straight Arrow Connector 23"/>
          <p:cNvCxnSpPr/>
          <p:nvPr/>
        </p:nvCxnSpPr>
        <p:spPr>
          <a:xfrm flipH="1" flipV="1">
            <a:off x="7997760" y="5274000"/>
            <a:ext cx="2273400" cy="36216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35"/>
          <p:cNvSpPr txBox="1"/>
          <p:nvPr/>
        </p:nvSpPr>
        <p:spPr>
          <a:xfrm>
            <a:off x="385200" y="2080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SUCCESS/FAILED LAUNCHES FOR EACH SITE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Text Placeholder 38"/>
          <p:cNvSpPr txBox="1"/>
          <p:nvPr/>
        </p:nvSpPr>
        <p:spPr>
          <a:xfrm>
            <a:off x="6587640" y="1467360"/>
            <a:ext cx="5203440" cy="213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Launches have been grouped into clusters, and annotated with </a:t>
            </a:r>
            <a:r>
              <a:rPr b="0" lang="en-GB" sz="2000" spc="-1" strike="noStrike">
                <a:solidFill>
                  <a:srgbClr val="058a05"/>
                </a:solidFill>
                <a:latin typeface="Ubuntu"/>
              </a:rPr>
              <a:t>green icons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for successful launches, and </a:t>
            </a:r>
            <a:r>
              <a:rPr b="0" lang="en-GB" sz="2000" spc="-1" strike="noStrike">
                <a:solidFill>
                  <a:srgbClr val="ff0505"/>
                </a:solidFill>
                <a:latin typeface="Ubuntu"/>
              </a:rPr>
              <a:t>red icons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for failed launches.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Picture 63"/>
          <p:cNvSpPr/>
          <p:nvPr/>
        </p:nvSpPr>
        <p:spPr>
          <a:xfrm>
            <a:off x="353880" y="1576080"/>
            <a:ext cx="4729320" cy="216000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icture 64"/>
          <p:cNvSpPr/>
          <p:nvPr/>
        </p:nvSpPr>
        <p:spPr>
          <a:xfrm>
            <a:off x="6644160" y="4067640"/>
            <a:ext cx="1880280" cy="2233800"/>
          </a:xfrm>
          <a:prstGeom prst="roundRect">
            <a:avLst>
              <a:gd name="adj" fmla="val 4167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icture 75"/>
          <p:cNvSpPr/>
          <p:nvPr/>
        </p:nvSpPr>
        <p:spPr>
          <a:xfrm>
            <a:off x="9720720" y="4062600"/>
            <a:ext cx="1880280" cy="2233800"/>
          </a:xfrm>
          <a:prstGeom prst="roundRect">
            <a:avLst>
              <a:gd name="adj" fmla="val 4167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icture 76"/>
          <p:cNvSpPr/>
          <p:nvPr/>
        </p:nvSpPr>
        <p:spPr>
          <a:xfrm>
            <a:off x="2711880" y="4644720"/>
            <a:ext cx="2362320" cy="1683720"/>
          </a:xfrm>
          <a:prstGeom prst="roundRect">
            <a:avLst>
              <a:gd name="adj" fmla="val 4167"/>
            </a:avLst>
          </a:prstGeom>
          <a:blipFill rotWithShape="0">
            <a:blip r:embed="rId4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icture 77"/>
          <p:cNvSpPr/>
          <p:nvPr/>
        </p:nvSpPr>
        <p:spPr>
          <a:xfrm>
            <a:off x="353880" y="4456080"/>
            <a:ext cx="1732320" cy="1865520"/>
          </a:xfrm>
          <a:prstGeom prst="roundRect">
            <a:avLst>
              <a:gd name="adj" fmla="val 4167"/>
            </a:avLst>
          </a:prstGeom>
          <a:blipFill rotWithShape="0">
            <a:blip r:embed="rId5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5" name="Straight Arrow Connector 18"/>
          <p:cNvCxnSpPr/>
          <p:nvPr/>
        </p:nvCxnSpPr>
        <p:spPr>
          <a:xfrm flipH="1">
            <a:off x="551520" y="2848320"/>
            <a:ext cx="286560" cy="153612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  <p:cxnSp>
        <p:nvCxnSpPr>
          <p:cNvPr id="436" name="Straight Arrow Connector 27"/>
          <p:cNvCxnSpPr/>
          <p:nvPr/>
        </p:nvCxnSpPr>
        <p:spPr>
          <a:xfrm flipH="1">
            <a:off x="3570840" y="3393720"/>
            <a:ext cx="415440" cy="121320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  <p:cxnSp>
        <p:nvCxnSpPr>
          <p:cNvPr id="437" name="Straight Arrow Connector 32"/>
          <p:cNvCxnSpPr/>
          <p:nvPr/>
        </p:nvCxnSpPr>
        <p:spPr>
          <a:xfrm>
            <a:off x="4040280" y="3350520"/>
            <a:ext cx="2519280" cy="887040"/>
          </a:xfrm>
          <a:prstGeom prst="straightConnector1">
            <a:avLst/>
          </a:prstGeom>
          <a:ln w="19050">
            <a:solidFill>
              <a:srgbClr val="0070ad"/>
            </a:solidFill>
            <a:tailEnd len="med" type="triangle" w="med"/>
          </a:ln>
        </p:spPr>
      </p:cxnSp>
      <mc:AlternateContent>
        <mc:Choice xmlns:a14="http://schemas.microsoft.com/office/drawing/2010/main" Requires="a14">
          <p:sp>
            <p:nvSpPr>
              <p:cNvPr id="438" name="TextBox 36"/>
              <p:cNvSpPr txBox="1"/>
              <p:nvPr/>
            </p:nvSpPr>
            <p:spPr>
              <a:xfrm>
                <a:off x="8973000" y="4991760"/>
                <a:ext cx="2995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439" name="TextBox 38"/>
          <p:cNvSpPr/>
          <p:nvPr/>
        </p:nvSpPr>
        <p:spPr>
          <a:xfrm>
            <a:off x="6644160" y="3606120"/>
            <a:ext cx="495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CCAFS SLC-40 and CCAFS LC-40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Box 8"/>
          <p:cNvSpPr/>
          <p:nvPr/>
        </p:nvSpPr>
        <p:spPr>
          <a:xfrm>
            <a:off x="3663000" y="4237200"/>
            <a:ext cx="141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KSC LC-39A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Box 40"/>
          <p:cNvSpPr/>
          <p:nvPr/>
        </p:nvSpPr>
        <p:spPr>
          <a:xfrm>
            <a:off x="509760" y="4032000"/>
            <a:ext cx="173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VAFB SLC-4E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36"/>
          <p:cNvSpPr txBox="1"/>
          <p:nvPr/>
        </p:nvSpPr>
        <p:spPr>
          <a:xfrm>
            <a:off x="424080" y="2080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PROXIMITY OF LAUNCH SITES TO OTHER POINTS OF INTEREST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Text Placeholder 39"/>
          <p:cNvSpPr txBox="1"/>
          <p:nvPr/>
        </p:nvSpPr>
        <p:spPr>
          <a:xfrm>
            <a:off x="7987680" y="1216080"/>
            <a:ext cx="3826080" cy="21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Are launch sites in close proximity to railways? 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accent2"/>
                </a:solidFill>
                <a:latin typeface="Ubuntu"/>
              </a:rPr>
              <a:t>YES.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The coastline is only 0.87 km due East.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Are launch sites in close proximity to highways? 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accent2"/>
                </a:solidFill>
                <a:latin typeface="Ubuntu"/>
              </a:rPr>
              <a:t>YES.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nearest highway is only 0.59km away.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Are launch sites in close proximity to railways?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accent2"/>
                </a:solidFill>
                <a:latin typeface="Ubuntu"/>
              </a:rPr>
              <a:t>YES.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nearest railway is only 1.29 km away.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Do launch sites keep certain distance away from cities? 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accent2"/>
                </a:solidFill>
                <a:latin typeface="Ubuntu"/>
              </a:rPr>
              <a:t>YES.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nearest city is 51.74 km away.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Picture 65"/>
          <p:cNvSpPr/>
          <p:nvPr/>
        </p:nvSpPr>
        <p:spPr>
          <a:xfrm>
            <a:off x="498960" y="3385800"/>
            <a:ext cx="6995880" cy="286704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icture 66"/>
          <p:cNvSpPr/>
          <p:nvPr/>
        </p:nvSpPr>
        <p:spPr>
          <a:xfrm>
            <a:off x="7987680" y="3401280"/>
            <a:ext cx="3826080" cy="2867040"/>
          </a:xfrm>
          <a:prstGeom prst="roundRect">
            <a:avLst>
              <a:gd name="adj" fmla="val 4167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icture 78"/>
          <p:cNvSpPr/>
          <p:nvPr/>
        </p:nvSpPr>
        <p:spPr>
          <a:xfrm>
            <a:off x="4748040" y="1265040"/>
            <a:ext cx="2734200" cy="1872000"/>
          </a:xfrm>
          <a:prstGeom prst="roundRect">
            <a:avLst>
              <a:gd name="adj" fmla="val 4167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Box 12"/>
          <p:cNvSpPr/>
          <p:nvPr/>
        </p:nvSpPr>
        <p:spPr>
          <a:xfrm>
            <a:off x="498960" y="1183320"/>
            <a:ext cx="392328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Using the </a:t>
            </a: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CCAFS SLC-40 </a:t>
            </a: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launch site as an example site, we can understand more about the placement of launch sites.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37"/>
          <p:cNvSpPr txBox="1"/>
          <p:nvPr/>
        </p:nvSpPr>
        <p:spPr>
          <a:xfrm>
            <a:off x="405000" y="2338920"/>
            <a:ext cx="11385720" cy="20311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interactive dashboard  - </a:t>
            </a:r>
            <a:r>
              <a:rPr b="1" lang="en-GB" sz="6600" spc="-1" strike="noStrike" cap="all">
                <a:solidFill>
                  <a:schemeClr val="accent2"/>
                </a:solidFill>
                <a:latin typeface="Ubuntu"/>
              </a:rPr>
              <a:t>Plotly Dash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icture 67"/>
          <p:cNvSpPr/>
          <p:nvPr/>
        </p:nvSpPr>
        <p:spPr>
          <a:xfrm>
            <a:off x="384840" y="1488240"/>
            <a:ext cx="7977240" cy="459468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itle 38"/>
          <p:cNvSpPr txBox="1"/>
          <p:nvPr/>
        </p:nvSpPr>
        <p:spPr>
          <a:xfrm>
            <a:off x="385200" y="2080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 success count for all sites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Text Placeholder 40"/>
          <p:cNvSpPr txBox="1"/>
          <p:nvPr/>
        </p:nvSpPr>
        <p:spPr>
          <a:xfrm>
            <a:off x="8596800" y="1467360"/>
            <a:ext cx="3194280" cy="461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launch site </a:t>
            </a: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KSC LC-39 A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had the most successful launches, with 41.7% of the total successful launches.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2"/>
          <p:cNvSpPr txBox="1"/>
          <p:nvPr/>
        </p:nvSpPr>
        <p:spPr>
          <a:xfrm>
            <a:off x="404640" y="388080"/>
            <a:ext cx="597888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 Placeholder 2"/>
          <p:cNvSpPr txBox="1"/>
          <p:nvPr/>
        </p:nvSpPr>
        <p:spPr>
          <a:xfrm>
            <a:off x="404640" y="1447920"/>
            <a:ext cx="6194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This project will ultimately </a:t>
            </a:r>
            <a:r>
              <a:rPr b="0" lang="en-GB" sz="1800" spc="-1" strike="noStrike">
                <a:solidFill>
                  <a:srgbClr val="12abdb"/>
                </a:solidFill>
                <a:latin typeface="Ubuntu"/>
              </a:rPr>
              <a:t>predict if the Space X Falcon 9 first stage will land successfully.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Title 3"/>
          <p:cNvSpPr/>
          <p:nvPr/>
        </p:nvSpPr>
        <p:spPr>
          <a:xfrm>
            <a:off x="404640" y="388080"/>
            <a:ext cx="109472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INTRODUCTION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Picture 4" descr=""/>
          <p:cNvPicPr/>
          <p:nvPr/>
        </p:nvPicPr>
        <p:blipFill>
          <a:blip r:embed="rId1"/>
          <a:stretch/>
        </p:blipFill>
        <p:spPr>
          <a:xfrm>
            <a:off x="6702120" y="0"/>
            <a:ext cx="5489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39"/>
          <p:cNvSpPr txBox="1"/>
          <p:nvPr/>
        </p:nvSpPr>
        <p:spPr>
          <a:xfrm>
            <a:off x="38772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Pie chart for the launch site with highest launch success ratio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icture 68"/>
          <p:cNvSpPr/>
          <p:nvPr/>
        </p:nvSpPr>
        <p:spPr>
          <a:xfrm>
            <a:off x="392040" y="1468800"/>
            <a:ext cx="7975440" cy="469620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Box 9"/>
          <p:cNvSpPr/>
          <p:nvPr/>
        </p:nvSpPr>
        <p:spPr>
          <a:xfrm>
            <a:off x="10919520" y="6465960"/>
            <a:ext cx="4690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ffffff"/>
                </a:solidFill>
                <a:latin typeface="Ubuntu"/>
              </a:rPr>
              <a:t>Note: 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 Placeholder 41"/>
          <p:cNvSpPr/>
          <p:nvPr/>
        </p:nvSpPr>
        <p:spPr>
          <a:xfrm>
            <a:off x="8599320" y="1447920"/>
            <a:ext cx="3194280" cy="46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launch site </a:t>
            </a: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KSC LC-39 A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also had the highest rate of successful launches, with a 76.9% success rate.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icture 69"/>
          <p:cNvSpPr/>
          <p:nvPr/>
        </p:nvSpPr>
        <p:spPr>
          <a:xfrm>
            <a:off x="7370640" y="1130040"/>
            <a:ext cx="4561920" cy="248688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icture 70"/>
          <p:cNvSpPr/>
          <p:nvPr/>
        </p:nvSpPr>
        <p:spPr>
          <a:xfrm>
            <a:off x="7401960" y="3895200"/>
            <a:ext cx="4552560" cy="2486880"/>
          </a:xfrm>
          <a:prstGeom prst="roundRect">
            <a:avLst>
              <a:gd name="adj" fmla="val 2331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Title 40"/>
          <p:cNvSpPr txBox="1"/>
          <p:nvPr/>
        </p:nvSpPr>
        <p:spPr>
          <a:xfrm>
            <a:off x="41004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Launch Outcome VS. Payload scatter plot for all sites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Text Placeholder 42"/>
          <p:cNvSpPr txBox="1"/>
          <p:nvPr/>
        </p:nvSpPr>
        <p:spPr>
          <a:xfrm>
            <a:off x="410040" y="4367160"/>
            <a:ext cx="5968080" cy="20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Plotting the launch outcome vs. payload for all sites shows a gap around 4000 kg, so it makes sense to split the data into 2 ranges: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0 – 4000 kg (low payloads)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4000 – 10000 kg (massive payloads)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From these 2 plots, it can be shown that </a:t>
            </a:r>
            <a:r>
              <a:rPr b="0" lang="en-GB" sz="1400" spc="-1" strike="noStrike">
                <a:solidFill>
                  <a:schemeClr val="accent2"/>
                </a:solidFill>
                <a:latin typeface="Ubuntu"/>
              </a:rPr>
              <a:t>the success for massive payloads is lower than that for low payloads.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It is also worth noting that some booster types (v1.0 and B5) have not been launched with massive payloads.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Picture 71"/>
          <p:cNvSpPr/>
          <p:nvPr/>
        </p:nvSpPr>
        <p:spPr>
          <a:xfrm>
            <a:off x="420840" y="1139400"/>
            <a:ext cx="5968080" cy="3113280"/>
          </a:xfrm>
          <a:prstGeom prst="roundRect">
            <a:avLst>
              <a:gd name="adj" fmla="val 2331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1" name="Straight Connector 10"/>
          <p:cNvCxnSpPr/>
          <p:nvPr/>
        </p:nvCxnSpPr>
        <p:spPr>
          <a:xfrm flipV="1">
            <a:off x="3322440" y="2145960"/>
            <a:ext cx="360" cy="1927440"/>
          </a:xfrm>
          <a:prstGeom prst="straightConnector1">
            <a:avLst/>
          </a:prstGeom>
          <a:ln w="19050">
            <a:solidFill>
              <a:srgbClr val="12abdb"/>
            </a:solidFill>
            <a:prstDash val="dash"/>
          </a:ln>
        </p:spPr>
      </p:cxnSp>
      <p:sp>
        <p:nvSpPr>
          <p:cNvPr id="462" name="Oval 13"/>
          <p:cNvSpPr/>
          <p:nvPr/>
        </p:nvSpPr>
        <p:spPr>
          <a:xfrm>
            <a:off x="1503720" y="2901240"/>
            <a:ext cx="314280" cy="314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Oval 14"/>
          <p:cNvSpPr/>
          <p:nvPr/>
        </p:nvSpPr>
        <p:spPr>
          <a:xfrm>
            <a:off x="3483360" y="2898720"/>
            <a:ext cx="314280" cy="314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Oval 15"/>
          <p:cNvSpPr/>
          <p:nvPr/>
        </p:nvSpPr>
        <p:spPr>
          <a:xfrm>
            <a:off x="7226640" y="986040"/>
            <a:ext cx="287640" cy="287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Oval 16"/>
          <p:cNvSpPr/>
          <p:nvPr/>
        </p:nvSpPr>
        <p:spPr>
          <a:xfrm>
            <a:off x="7257960" y="3751200"/>
            <a:ext cx="287640" cy="287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Box 22"/>
          <p:cNvSpPr/>
          <p:nvPr/>
        </p:nvSpPr>
        <p:spPr>
          <a:xfrm>
            <a:off x="1797840" y="2926080"/>
            <a:ext cx="10742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Ubuntu"/>
              </a:rPr>
              <a:t>Low payloads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TextBox 10"/>
          <p:cNvSpPr/>
          <p:nvPr/>
        </p:nvSpPr>
        <p:spPr>
          <a:xfrm>
            <a:off x="3775320" y="2924640"/>
            <a:ext cx="13363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Ubuntu"/>
              </a:rPr>
              <a:t>Massive payloads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Box 24"/>
          <p:cNvSpPr/>
          <p:nvPr/>
        </p:nvSpPr>
        <p:spPr>
          <a:xfrm>
            <a:off x="10919160" y="6465960"/>
            <a:ext cx="518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ffffff"/>
                </a:solidFill>
                <a:latin typeface="Ubuntu"/>
              </a:rPr>
              <a:t>Note: c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41"/>
          <p:cNvSpPr txBox="1"/>
          <p:nvPr/>
        </p:nvSpPr>
        <p:spPr>
          <a:xfrm>
            <a:off x="405000" y="2338920"/>
            <a:ext cx="11385720" cy="20311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PREDICTIVE ANALYSIS - </a:t>
            </a:r>
            <a:r>
              <a:rPr b="1" lang="en-GB" sz="6600" spc="-1" strike="noStrike" cap="all">
                <a:solidFill>
                  <a:schemeClr val="accent2"/>
                </a:solidFill>
                <a:latin typeface="Ubuntu"/>
              </a:rPr>
              <a:t>CLASSIFICATION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42"/>
          <p:cNvSpPr txBox="1"/>
          <p:nvPr/>
        </p:nvSpPr>
        <p:spPr>
          <a:xfrm>
            <a:off x="424080" y="2080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CLASSIFICATION ACCURACY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Text Placeholder 43"/>
          <p:cNvSpPr txBox="1"/>
          <p:nvPr/>
        </p:nvSpPr>
        <p:spPr>
          <a:xfrm>
            <a:off x="424080" y="1467360"/>
            <a:ext cx="5618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Plotting the Accuracy Score and Best Score for each classification algorithm produces the following result:</a:t>
            </a:r>
            <a:endParaRPr b="0" lang="en-IN" sz="20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Decision Tree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model has the highest classification accuracy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The Accuracy Score is 94.44%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Ubuntu"/>
              </a:rPr>
              <a:t>The Best Score is 90.36%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Picture 72"/>
          <p:cNvSpPr/>
          <p:nvPr/>
        </p:nvSpPr>
        <p:spPr>
          <a:xfrm>
            <a:off x="672120" y="4096440"/>
            <a:ext cx="4019760" cy="139032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12abdb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icture 73"/>
          <p:cNvSpPr/>
          <p:nvPr/>
        </p:nvSpPr>
        <p:spPr>
          <a:xfrm>
            <a:off x="6403320" y="3780720"/>
            <a:ext cx="5154840" cy="2791440"/>
          </a:xfrm>
          <a:prstGeom prst="roundRect">
            <a:avLst>
              <a:gd name="adj" fmla="val 2331"/>
            </a:avLst>
          </a:prstGeom>
          <a:blipFill rotWithShape="0">
            <a:blip r:embed="rId2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icture 74"/>
          <p:cNvSpPr/>
          <p:nvPr/>
        </p:nvSpPr>
        <p:spPr>
          <a:xfrm>
            <a:off x="6403320" y="834840"/>
            <a:ext cx="5154840" cy="2791440"/>
          </a:xfrm>
          <a:prstGeom prst="roundRect">
            <a:avLst>
              <a:gd name="adj" fmla="val 2331"/>
            </a:avLst>
          </a:prstGeom>
          <a:blipFill rotWithShape="0">
            <a:blip r:embed="rId3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43"/>
          <p:cNvSpPr txBox="1"/>
          <p:nvPr/>
        </p:nvSpPr>
        <p:spPr>
          <a:xfrm>
            <a:off x="385560" y="189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Confusion Matrix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Text Placeholder 44"/>
          <p:cNvSpPr txBox="1"/>
          <p:nvPr/>
        </p:nvSpPr>
        <p:spPr>
          <a:xfrm>
            <a:off x="6508800" y="1448280"/>
            <a:ext cx="528264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As shown previously, best performing classification model is the </a:t>
            </a:r>
            <a:r>
              <a:rPr b="0" lang="en-GB" sz="2000" spc="-1" strike="noStrike">
                <a:solidFill>
                  <a:schemeClr val="accent2"/>
                </a:solidFill>
                <a:latin typeface="Ubuntu"/>
              </a:rPr>
              <a:t>Decision Tree 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model, with an accuracy of 94.44%.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This is explained by the confusion matrix, which shows only 1 out of 18 total results classified incorrectly (a false positive, shown in the top-right corner).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other 17 results are correctly classified (5 did not land, 12 did land).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7" name="Picture 79"/>
          <p:cNvSpPr/>
          <p:nvPr/>
        </p:nvSpPr>
        <p:spPr>
          <a:xfrm>
            <a:off x="385560" y="1505160"/>
            <a:ext cx="5834880" cy="446004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le 44"/>
          <p:cNvSpPr txBox="1"/>
          <p:nvPr/>
        </p:nvSpPr>
        <p:spPr>
          <a:xfrm>
            <a:off x="405000" y="2921040"/>
            <a:ext cx="11385720" cy="1015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CONCLUSIONS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45"/>
          <p:cNvSpPr txBox="1"/>
          <p:nvPr/>
        </p:nvSpPr>
        <p:spPr>
          <a:xfrm>
            <a:off x="424440" y="4500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ffffff"/>
                </a:solidFill>
                <a:latin typeface="Ubuntu Medium"/>
              </a:rPr>
              <a:t>CONCLUSIONS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0" name="Text Placeholder 45"/>
          <p:cNvSpPr txBox="1"/>
          <p:nvPr/>
        </p:nvSpPr>
        <p:spPr>
          <a:xfrm>
            <a:off x="424440" y="1709280"/>
            <a:ext cx="806580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As the number of flights increases, the rate of success at a launch site increases, with most early flights being unsuccessful. I.e. with more experience, the success rate increases.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349200" indent="-171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Between 2010 and 2013, all landings were unsuccessful (as the success rate is 0).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349200" indent="-171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After 2013, the success rate generally increased, despite small dips in </a:t>
            </a:r>
            <a:r>
              <a:rPr b="0" lang="en-GB" sz="1050" spc="-1" strike="noStrike">
                <a:solidFill>
                  <a:srgbClr val="ffffff"/>
                </a:solidFill>
                <a:latin typeface="Ubuntu"/>
              </a:rPr>
              <a:t>2018 and 2020.</a:t>
            </a:r>
            <a:endParaRPr b="0" lang="en-US" sz="1050" spc="-1" strike="noStrike">
              <a:solidFill>
                <a:srgbClr val="000000"/>
              </a:solidFill>
              <a:latin typeface="Calibri"/>
            </a:endParaRPr>
          </a:p>
          <a:p>
            <a:pPr lvl="1" marL="349200" indent="-171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ffffff"/>
                </a:solidFill>
                <a:latin typeface="Ubuntu"/>
              </a:rPr>
              <a:t>After 2016, there was always a greater than 50% chance of success.</a:t>
            </a:r>
            <a:endParaRPr b="0" lang="en-US" sz="1050" spc="-1" strike="noStrike">
              <a:solidFill>
                <a:srgbClr val="000000"/>
              </a:solidFill>
              <a:latin typeface="Calibri"/>
            </a:endParaRPr>
          </a:p>
          <a:p>
            <a:endParaRPr b="0" lang="en-IN" sz="1050" spc="-1" strike="noStrike">
              <a:solidFill>
                <a:srgbClr val="000000"/>
              </a:solidFill>
              <a:latin typeface="Times New Roman"/>
            </a:endParaRPr>
          </a:p>
          <a:p>
            <a:pPr marL="171360" indent="-171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Orbit types ES-L1, GEO, HEO, and SSO, have the highest (100%) success rate.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2" marL="361800" indent="-1843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100% success rate of GEO, HEO, and ES-L1 orbits can be explained by only having 1 flight into the respective orbits.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361800" indent="-1843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100% success rate in SSO is more impressive, with 5 successful flights.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361800" indent="-1843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The orbit types PO, ISS, and LEO, have more success with heavy payloads: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361800" indent="-1843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VLEO (Very Low Earth Orbit) launches are associated with heavier payloads, which makes intuitive sense.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171360" indent="-171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launch site </a:t>
            </a:r>
            <a:r>
              <a:rPr b="0" lang="en-GB" sz="1400" spc="-1" strike="noStrike">
                <a:solidFill>
                  <a:schemeClr val="accent2"/>
                </a:solidFill>
                <a:latin typeface="Ubuntu"/>
              </a:rPr>
              <a:t>KSC LC-39 A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had the most successful launches, with 41.7% of the total successful launches, and also the highest rate of successful launches, with a 76.9% success rate.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171360" indent="-171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success for massive payloads (over 4000kg) is lower than that for low payloads.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171360" indent="-171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best performing classification model is the Decision Tree model, with an accuracy of 94.44%.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Picture 80"/>
          <p:cNvSpPr/>
          <p:nvPr/>
        </p:nvSpPr>
        <p:spPr>
          <a:xfrm>
            <a:off x="9468000" y="1721880"/>
            <a:ext cx="1449720" cy="987480"/>
          </a:xfrm>
          <a:prstGeom prst="roundRect">
            <a:avLst>
              <a:gd name="adj" fmla="val 4167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Group 10"/>
          <p:cNvGrpSpPr/>
          <p:nvPr/>
        </p:nvGrpSpPr>
        <p:grpSpPr>
          <a:xfrm>
            <a:off x="8490960" y="2980800"/>
            <a:ext cx="3404160" cy="989280"/>
            <a:chOff x="8490960" y="2980800"/>
            <a:chExt cx="3404160" cy="989280"/>
          </a:xfrm>
        </p:grpSpPr>
        <p:sp>
          <p:nvSpPr>
            <p:cNvPr id="483" name="Picture 81"/>
            <p:cNvSpPr/>
            <p:nvPr/>
          </p:nvSpPr>
          <p:spPr>
            <a:xfrm>
              <a:off x="10440360" y="2982600"/>
              <a:ext cx="1454760" cy="987480"/>
            </a:xfrm>
            <a:prstGeom prst="roundRect">
              <a:avLst>
                <a:gd name="adj" fmla="val 4167"/>
              </a:avLst>
            </a:prstGeom>
            <a:blipFill rotWithShape="0">
              <a:blip r:embed="rId2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effectLst>
              <a:reflection algn="bl" blurRad="12700" dir="5400000" dist="5000" endPos="0" rotWithShape="0" stA="33000" sy="-100000"/>
            </a:effectLst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Picture 82"/>
            <p:cNvSpPr/>
            <p:nvPr/>
          </p:nvSpPr>
          <p:spPr>
            <a:xfrm>
              <a:off x="8490960" y="2980800"/>
              <a:ext cx="1673640" cy="964080"/>
            </a:xfrm>
            <a:prstGeom prst="roundRect">
              <a:avLst>
                <a:gd name="adj" fmla="val 2331"/>
              </a:avLst>
            </a:prstGeom>
            <a:blipFill rotWithShape="0">
              <a:blip r:embed="rId3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effectLst>
              <a:reflection algn="bl" blurRad="12700" dir="5400000" dist="5000" endPos="0" rotWithShape="0" stA="33000" sy="-100000"/>
            </a:effectLst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5" name="Picture 83"/>
          <p:cNvSpPr/>
          <p:nvPr/>
        </p:nvSpPr>
        <p:spPr>
          <a:xfrm>
            <a:off x="9268920" y="4241520"/>
            <a:ext cx="1848240" cy="964080"/>
          </a:xfrm>
          <a:prstGeom prst="roundRect">
            <a:avLst>
              <a:gd name="adj" fmla="val 2331"/>
            </a:avLst>
          </a:prstGeom>
          <a:blipFill rotWithShape="0">
            <a:blip r:embed="rId4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6" name="Group 9"/>
          <p:cNvGrpSpPr/>
          <p:nvPr/>
        </p:nvGrpSpPr>
        <p:grpSpPr>
          <a:xfrm>
            <a:off x="8490960" y="5476320"/>
            <a:ext cx="3404160" cy="977040"/>
            <a:chOff x="8490960" y="5476320"/>
            <a:chExt cx="3404160" cy="977040"/>
          </a:xfrm>
        </p:grpSpPr>
        <p:sp>
          <p:nvSpPr>
            <p:cNvPr id="487" name="Picture 84"/>
            <p:cNvSpPr/>
            <p:nvPr/>
          </p:nvSpPr>
          <p:spPr>
            <a:xfrm>
              <a:off x="8490960" y="5489280"/>
              <a:ext cx="1780200" cy="964080"/>
            </a:xfrm>
            <a:prstGeom prst="roundRect">
              <a:avLst>
                <a:gd name="adj" fmla="val 2331"/>
              </a:avLst>
            </a:prstGeom>
            <a:blipFill rotWithShape="0">
              <a:blip r:embed="rId5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effectLst>
              <a:reflection algn="bl" blurRad="12700" dir="5400000" dist="5000" endPos="0" rotWithShape="0" stA="33000" sy="-100000"/>
            </a:effectLst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Picture 85"/>
            <p:cNvSpPr/>
            <p:nvPr/>
          </p:nvSpPr>
          <p:spPr>
            <a:xfrm>
              <a:off x="10646640" y="5476320"/>
              <a:ext cx="1248480" cy="954360"/>
            </a:xfrm>
            <a:prstGeom prst="roundRect">
              <a:avLst>
                <a:gd name="adj" fmla="val 2331"/>
              </a:avLst>
            </a:prstGeom>
            <a:blipFill rotWithShape="0">
              <a:blip r:embed="rId6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effectLst>
              <a:reflection algn="bl" blurRad="12700" dir="5400000" dist="5000" endPos="0" rotWithShape="0" stA="33000" sy="-100000"/>
            </a:effectLst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 46"/>
          <p:cNvSpPr txBox="1"/>
          <p:nvPr/>
        </p:nvSpPr>
        <p:spPr>
          <a:xfrm>
            <a:off x="405000" y="2921040"/>
            <a:ext cx="11385720" cy="1015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APPENDIX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47"/>
          <p:cNvSpPr txBox="1"/>
          <p:nvPr/>
        </p:nvSpPr>
        <p:spPr>
          <a:xfrm>
            <a:off x="404640" y="19620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COLLECTION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space x REST api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1" name="TextBox 11"/>
          <p:cNvSpPr/>
          <p:nvPr/>
        </p:nvSpPr>
        <p:spPr>
          <a:xfrm>
            <a:off x="154080" y="1114200"/>
            <a:ext cx="92538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Custom functions to retrieve the required information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Custom logic to clean the data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icture 86"/>
          <p:cNvSpPr/>
          <p:nvPr/>
        </p:nvSpPr>
        <p:spPr>
          <a:xfrm>
            <a:off x="7159680" y="483120"/>
            <a:ext cx="4176000" cy="3414600"/>
          </a:xfrm>
          <a:prstGeom prst="roundRect">
            <a:avLst>
              <a:gd name="adj" fmla="val 1708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icture 87"/>
          <p:cNvSpPr/>
          <p:nvPr/>
        </p:nvSpPr>
        <p:spPr>
          <a:xfrm>
            <a:off x="7160760" y="4046400"/>
            <a:ext cx="4176000" cy="2414160"/>
          </a:xfrm>
          <a:prstGeom prst="roundRect">
            <a:avLst>
              <a:gd name="adj" fmla="val 2823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icture 88"/>
          <p:cNvSpPr/>
          <p:nvPr/>
        </p:nvSpPr>
        <p:spPr>
          <a:xfrm>
            <a:off x="404640" y="1883160"/>
            <a:ext cx="5806080" cy="201456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itle 48"/>
          <p:cNvSpPr txBox="1"/>
          <p:nvPr/>
        </p:nvSpPr>
        <p:spPr>
          <a:xfrm>
            <a:off x="41976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COLLECTION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WEB SCRAPING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TextBox 13"/>
          <p:cNvSpPr/>
          <p:nvPr/>
        </p:nvSpPr>
        <p:spPr>
          <a:xfrm>
            <a:off x="169200" y="1106640"/>
            <a:ext cx="369792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Custom functions for web scraping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Ubuntu"/>
              </a:rPr>
              <a:t>Custom logic to fill up the launch_dict values with values from the launch tables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icture 89"/>
          <p:cNvSpPr/>
          <p:nvPr/>
        </p:nvSpPr>
        <p:spPr>
          <a:xfrm>
            <a:off x="8354880" y="126720"/>
            <a:ext cx="3024000" cy="6336360"/>
          </a:xfrm>
          <a:prstGeom prst="roundRect">
            <a:avLst>
              <a:gd name="adj" fmla="val 819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icture 90"/>
          <p:cNvSpPr/>
          <p:nvPr/>
        </p:nvSpPr>
        <p:spPr>
          <a:xfrm>
            <a:off x="3829320" y="1412640"/>
            <a:ext cx="4225680" cy="5050440"/>
          </a:xfrm>
          <a:prstGeom prst="roundRect">
            <a:avLst>
              <a:gd name="adj" fmla="val 2206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4"/>
          <p:cNvSpPr txBox="1"/>
          <p:nvPr/>
        </p:nvSpPr>
        <p:spPr>
          <a:xfrm>
            <a:off x="40500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METHODOLOGY SUMMARY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 Placeholder 1"/>
          <p:cNvSpPr txBox="1"/>
          <p:nvPr/>
        </p:nvSpPr>
        <p:spPr>
          <a:xfrm>
            <a:off x="405000" y="1448280"/>
            <a:ext cx="11405880" cy="4951080"/>
          </a:xfrm>
          <a:prstGeom prst="rect">
            <a:avLst/>
          </a:prstGeom>
          <a:noFill/>
          <a:ln w="0">
            <a:noFill/>
          </a:ln>
        </p:spPr>
        <p:txBody>
          <a:bodyPr numCol="2" spcCol="0" lIns="0" rIns="0" tIns="0" bIns="0" anchor="t">
            <a:noAutofit/>
          </a:bodyPr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Data Collection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Making GET requests to the SpaceX REST API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Web Scraping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Data Wrangling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the </a:t>
            </a:r>
            <a:r>
              <a:rPr b="0" lang="en-GB" sz="1400" spc="-1" strike="noStrike">
                <a:solidFill>
                  <a:srgbClr val="61afef"/>
                </a:solidFill>
                <a:latin typeface="Consolas"/>
              </a:rPr>
              <a:t>.fillna()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method to remove NaN values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the </a:t>
            </a:r>
            <a:r>
              <a:rPr b="0" lang="en-GB" sz="1400" spc="-1" strike="noStrike">
                <a:solidFill>
                  <a:srgbClr val="abb2bf"/>
                </a:solidFill>
                <a:latin typeface="Consolas"/>
              </a:rPr>
              <a:t>.</a:t>
            </a:r>
            <a:r>
              <a:rPr b="0" lang="en-GB" sz="1400" spc="-1" strike="noStrike">
                <a:solidFill>
                  <a:srgbClr val="61afef"/>
                </a:solidFill>
                <a:latin typeface="Consolas"/>
              </a:rPr>
              <a:t>value_counts</a:t>
            </a:r>
            <a:r>
              <a:rPr b="0" lang="en-GB" sz="1400" spc="-1" strike="noStrike">
                <a:solidFill>
                  <a:srgbClr val="abb2bf"/>
                </a:solidFill>
                <a:latin typeface="Consolas"/>
              </a:rPr>
              <a:t>()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method to determine the following: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of launches on each site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and occurrence of each orbit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and occurrence of mission outcome per orbit type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Creating a landing outcome label that shows the following: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0 when the booster did not land successfully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1 when the booster did land successfully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Exploratory Data Analysis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SQL queries to manipulate and evaluate the SpaceX dataset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Pandas and Matplotlib to visualize relationships between variables, and determine patterns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Interactive Visual Analytics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Geospatial analytics using Folium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Creating an interactive dashboard using Plotly Dash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</a:pPr>
            <a:r>
              <a:rPr b="0" lang="en-GB" sz="1600" spc="-1" strike="noStrike">
                <a:solidFill>
                  <a:schemeClr val="accent2"/>
                </a:solidFill>
                <a:latin typeface="Ubuntu"/>
              </a:rPr>
              <a:t>Data Modelling and Evaluation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Scikit-Learn to: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Pre-process (standardize) the data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Split the data into training and testing data using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train_test_split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Train different classification models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2" marL="704880" indent="-3430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Find hyperparameters using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GridSearchCV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Plotting confusion matrices for each classification model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Assessing the accuracy of each classification model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49"/>
          <p:cNvSpPr txBox="1"/>
          <p:nvPr/>
        </p:nvSpPr>
        <p:spPr>
          <a:xfrm>
            <a:off x="405000" y="2921040"/>
            <a:ext cx="11385720" cy="1015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6600" spc="-1" strike="noStrike" cap="all">
                <a:solidFill>
                  <a:srgbClr val="ffffff"/>
                </a:solidFill>
                <a:latin typeface="Ubuntu"/>
              </a:rPr>
              <a:t>Thank you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6"/>
          <p:cNvSpPr txBox="1"/>
          <p:nvPr/>
        </p:nvSpPr>
        <p:spPr>
          <a:xfrm>
            <a:off x="40500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COLLECTION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space x REST api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Box 1"/>
          <p:cNvSpPr/>
          <p:nvPr/>
        </p:nvSpPr>
        <p:spPr>
          <a:xfrm>
            <a:off x="154080" y="1052640"/>
            <a:ext cx="64623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6"/>
          <p:cNvGrpSpPr/>
          <p:nvPr/>
        </p:nvGrpSpPr>
        <p:grpSpPr>
          <a:xfrm>
            <a:off x="129960" y="2051640"/>
            <a:ext cx="5423400" cy="4329360"/>
            <a:chOff x="129960" y="2051640"/>
            <a:chExt cx="5423400" cy="4329360"/>
          </a:xfrm>
        </p:grpSpPr>
        <p:grpSp>
          <p:nvGrpSpPr>
            <p:cNvPr id="192" name="Group 8"/>
            <p:cNvGrpSpPr/>
            <p:nvPr/>
          </p:nvGrpSpPr>
          <p:grpSpPr>
            <a:xfrm>
              <a:off x="129960" y="2051640"/>
              <a:ext cx="5415840" cy="664200"/>
              <a:chOff x="129960" y="2051640"/>
              <a:chExt cx="5415840" cy="664200"/>
            </a:xfrm>
          </p:grpSpPr>
          <p:sp>
            <p:nvSpPr>
              <p:cNvPr id="193" name="Rectangle: Rounded Corners 9"/>
              <p:cNvSpPr/>
              <p:nvPr/>
            </p:nvSpPr>
            <p:spPr>
              <a:xfrm>
                <a:off x="266760" y="2198880"/>
                <a:ext cx="5279040" cy="51696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</a:rPr>
                  <a:t>Make a GET response to the SpaceX REST API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</a:rPr>
                  <a:t>Convert the response to a .json file then to a Pandas DataFrame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4" name="Oval 5"/>
              <p:cNvSpPr/>
              <p:nvPr/>
            </p:nvSpPr>
            <p:spPr>
              <a:xfrm>
                <a:off x="129960" y="2051640"/>
                <a:ext cx="273600" cy="2876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chemeClr val="lt1"/>
                    </a:solidFill>
                    <a:latin typeface="Ubuntu"/>
                  </a:rPr>
                  <a:t>1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5" name="Group 16"/>
            <p:cNvGrpSpPr/>
            <p:nvPr/>
          </p:nvGrpSpPr>
          <p:grpSpPr>
            <a:xfrm>
              <a:off x="129960" y="3035880"/>
              <a:ext cx="5423400" cy="1099440"/>
              <a:chOff x="129960" y="3035880"/>
              <a:chExt cx="5423400" cy="1099440"/>
            </a:xfrm>
          </p:grpSpPr>
          <p:sp>
            <p:nvSpPr>
              <p:cNvPr id="196" name="Rectangle: Rounded Corners 10"/>
              <p:cNvSpPr/>
              <p:nvPr/>
            </p:nvSpPr>
            <p:spPr>
              <a:xfrm>
                <a:off x="273960" y="3183120"/>
                <a:ext cx="5279400" cy="9522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Use custom logic to clean the data </a:t>
                </a:r>
                <a:r>
                  <a:rPr b="0" lang="en-GB" sz="1200" spc="-1" strike="noStrike">
                    <a:solidFill>
                      <a:schemeClr val="accent1"/>
                    </a:solidFill>
                    <a:latin typeface="Ubuntu"/>
                  </a:rPr>
                  <a:t>(see Appendix)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Define lists for data to be stored in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Call custom functions </a:t>
                </a:r>
                <a:r>
                  <a:rPr b="0" lang="en-GB" sz="1200" spc="-1" strike="noStrike">
                    <a:solidFill>
                      <a:schemeClr val="accent1"/>
                    </a:solidFill>
                    <a:latin typeface="Ubuntu"/>
                  </a:rPr>
                  <a:t>(see Appendix) 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to retrieve data and fill the lists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Use these lists as values in a dictionary and construct the dataset 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7" name="Oval 6"/>
              <p:cNvSpPr/>
              <p:nvPr/>
            </p:nvSpPr>
            <p:spPr>
              <a:xfrm>
                <a:off x="129960" y="3035880"/>
                <a:ext cx="287640" cy="2876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chemeClr val="lt1"/>
                    </a:solidFill>
                    <a:latin typeface="Ubuntu"/>
                  </a:rPr>
                  <a:t>2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8" name="Group 17"/>
            <p:cNvGrpSpPr/>
            <p:nvPr/>
          </p:nvGrpSpPr>
          <p:grpSpPr>
            <a:xfrm>
              <a:off x="129960" y="4455000"/>
              <a:ext cx="5423400" cy="506520"/>
              <a:chOff x="129960" y="4455000"/>
              <a:chExt cx="5423400" cy="506520"/>
            </a:xfrm>
          </p:grpSpPr>
          <p:sp>
            <p:nvSpPr>
              <p:cNvPr id="199" name="Rectangle: Rounded Corners 11"/>
              <p:cNvSpPr/>
              <p:nvPr/>
            </p:nvSpPr>
            <p:spPr>
              <a:xfrm>
                <a:off x="273960" y="4602240"/>
                <a:ext cx="5279400" cy="35928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Create a Pandas DataFrame from the constructed dictionary dataset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" name="Oval 7"/>
              <p:cNvSpPr/>
              <p:nvPr/>
            </p:nvSpPr>
            <p:spPr>
              <a:xfrm>
                <a:off x="129960" y="4455000"/>
                <a:ext cx="287640" cy="2876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chemeClr val="lt1"/>
                    </a:solidFill>
                    <a:latin typeface="Ubuntu"/>
                  </a:rPr>
                  <a:t>3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01" name="Group 18"/>
            <p:cNvGrpSpPr/>
            <p:nvPr/>
          </p:nvGrpSpPr>
          <p:grpSpPr>
            <a:xfrm>
              <a:off x="129960" y="5281560"/>
              <a:ext cx="5423400" cy="1099440"/>
              <a:chOff x="129960" y="5281560"/>
              <a:chExt cx="5423400" cy="1099440"/>
            </a:xfrm>
          </p:grpSpPr>
          <p:sp>
            <p:nvSpPr>
              <p:cNvPr id="202" name="Rectangle: Rounded Corners 12"/>
              <p:cNvSpPr/>
              <p:nvPr/>
            </p:nvSpPr>
            <p:spPr>
              <a:xfrm>
                <a:off x="273960" y="5428800"/>
                <a:ext cx="5279400" cy="9522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Filter the DataFrame to only include Falcon 9 launches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Reset the FlightNumber column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</a:rPr>
                  <a:t>Replace missing values of PayloadMass with the mean PayloadMass value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Oval 8"/>
              <p:cNvSpPr/>
              <p:nvPr/>
            </p:nvSpPr>
            <p:spPr>
              <a:xfrm>
                <a:off x="129960" y="5281560"/>
                <a:ext cx="287640" cy="2876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chemeClr val="lt1"/>
                    </a:solidFill>
                    <a:latin typeface="Ubuntu"/>
                  </a:rPr>
                  <a:t>4</a:t>
                </a:r>
                <a:endParaRPr b="0" lang="en-IN" sz="1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204" name="Group 19"/>
          <p:cNvGrpSpPr/>
          <p:nvPr/>
        </p:nvGrpSpPr>
        <p:grpSpPr>
          <a:xfrm>
            <a:off x="5931000" y="1823760"/>
            <a:ext cx="6213600" cy="2403000"/>
            <a:chOff x="5931000" y="1823760"/>
            <a:chExt cx="6213600" cy="2403000"/>
          </a:xfrm>
        </p:grpSpPr>
        <p:grpSp>
          <p:nvGrpSpPr>
            <p:cNvPr id="205" name="Group 20"/>
            <p:cNvGrpSpPr/>
            <p:nvPr/>
          </p:nvGrpSpPr>
          <p:grpSpPr>
            <a:xfrm>
              <a:off x="6013800" y="1824840"/>
              <a:ext cx="6048000" cy="2400840"/>
              <a:chOff x="6013800" y="1824840"/>
              <a:chExt cx="6048000" cy="2400840"/>
            </a:xfrm>
          </p:grpSpPr>
          <p:pic>
            <p:nvPicPr>
              <p:cNvPr id="206" name="Picture 6" descr=""/>
              <p:cNvPicPr/>
              <p:nvPr/>
            </p:nvPicPr>
            <p:blipFill>
              <a:blip r:embed="rId1"/>
              <a:stretch/>
            </p:blipFill>
            <p:spPr>
              <a:xfrm>
                <a:off x="6013800" y="1868040"/>
                <a:ext cx="1420560" cy="231444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07" name="Group 21"/>
              <p:cNvGrpSpPr/>
              <p:nvPr/>
            </p:nvGrpSpPr>
            <p:grpSpPr>
              <a:xfrm>
                <a:off x="7485480" y="1824840"/>
                <a:ext cx="1552680" cy="2400840"/>
                <a:chOff x="7485480" y="1824840"/>
                <a:chExt cx="1552680" cy="2400840"/>
              </a:xfrm>
            </p:grpSpPr>
            <p:pic>
              <p:nvPicPr>
                <p:cNvPr id="208" name="Picture 9" descr=""/>
                <p:cNvPicPr/>
                <p:nvPr/>
              </p:nvPicPr>
              <p:blipFill>
                <a:blip r:embed="rId2"/>
                <a:srcRect l="0" t="0" r="3089" b="0"/>
                <a:stretch/>
              </p:blipFill>
              <p:spPr>
                <a:xfrm>
                  <a:off x="7489080" y="1824840"/>
                  <a:ext cx="1549080" cy="6415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09" name="Picture 11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485480" y="2438280"/>
                  <a:ext cx="1552320" cy="17874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pic>
            <p:nvPicPr>
              <p:cNvPr id="210" name="Picture 13" descr=""/>
              <p:cNvPicPr/>
              <p:nvPr/>
            </p:nvPicPr>
            <p:blipFill>
              <a:blip r:embed="rId4"/>
              <a:srcRect l="5933" t="0" r="0" b="0"/>
              <a:stretch/>
            </p:blipFill>
            <p:spPr>
              <a:xfrm>
                <a:off x="9088920" y="1891080"/>
                <a:ext cx="2972880" cy="2268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11" name="Rectangle: Rounded Corners 13"/>
            <p:cNvSpPr/>
            <p:nvPr/>
          </p:nvSpPr>
          <p:spPr>
            <a:xfrm>
              <a:off x="5931000" y="1823760"/>
              <a:ext cx="6213600" cy="24030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600" spc="-1" strike="noStrike">
                <a:solidFill>
                  <a:schemeClr val="lt1"/>
                </a:solidFill>
                <a:latin typeface="Ubuntu"/>
              </a:endParaRPr>
            </a:p>
          </p:txBody>
        </p:sp>
      </p:grpSp>
      <p:grpSp>
        <p:nvGrpSpPr>
          <p:cNvPr id="212" name="Group 22"/>
          <p:cNvGrpSpPr/>
          <p:nvPr/>
        </p:nvGrpSpPr>
        <p:grpSpPr>
          <a:xfrm>
            <a:off x="7809120" y="4439520"/>
            <a:ext cx="2457000" cy="504000"/>
            <a:chOff x="7809120" y="4439520"/>
            <a:chExt cx="2457000" cy="504000"/>
          </a:xfrm>
        </p:grpSpPr>
        <p:pic>
          <p:nvPicPr>
            <p:cNvPr id="213" name="Picture 15" descr=""/>
            <p:cNvPicPr/>
            <p:nvPr/>
          </p:nvPicPr>
          <p:blipFill>
            <a:blip r:embed="rId5"/>
            <a:stretch/>
          </p:blipFill>
          <p:spPr>
            <a:xfrm>
              <a:off x="7857360" y="4456800"/>
              <a:ext cx="2360520" cy="46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Rectangle: Rounded Corners 14"/>
            <p:cNvSpPr/>
            <p:nvPr/>
          </p:nvSpPr>
          <p:spPr>
            <a:xfrm>
              <a:off x="7809120" y="4439520"/>
              <a:ext cx="2457000" cy="5040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600" spc="-1" strike="noStrike">
                <a:solidFill>
                  <a:schemeClr val="lt1"/>
                </a:solidFill>
                <a:latin typeface="Ubuntu"/>
              </a:endParaRPr>
            </a:p>
          </p:txBody>
        </p:sp>
      </p:grpSp>
      <p:grpSp>
        <p:nvGrpSpPr>
          <p:cNvPr id="215" name="Group 23"/>
          <p:cNvGrpSpPr/>
          <p:nvPr/>
        </p:nvGrpSpPr>
        <p:grpSpPr>
          <a:xfrm>
            <a:off x="6320160" y="5155920"/>
            <a:ext cx="5434920" cy="1275120"/>
            <a:chOff x="6320160" y="5155920"/>
            <a:chExt cx="5434920" cy="1275120"/>
          </a:xfrm>
        </p:grpSpPr>
        <p:grpSp>
          <p:nvGrpSpPr>
            <p:cNvPr id="216" name="Group 24"/>
            <p:cNvGrpSpPr/>
            <p:nvPr/>
          </p:nvGrpSpPr>
          <p:grpSpPr>
            <a:xfrm>
              <a:off x="6399000" y="5227560"/>
              <a:ext cx="5276880" cy="1131840"/>
              <a:chOff x="6399000" y="5227560"/>
              <a:chExt cx="5276880" cy="1131840"/>
            </a:xfrm>
          </p:grpSpPr>
          <p:pic>
            <p:nvPicPr>
              <p:cNvPr id="217" name="Picture 18" descr=""/>
              <p:cNvPicPr/>
              <p:nvPr/>
            </p:nvPicPr>
            <p:blipFill>
              <a:blip r:embed="rId6"/>
              <a:stretch/>
            </p:blipFill>
            <p:spPr>
              <a:xfrm>
                <a:off x="7585200" y="5227560"/>
                <a:ext cx="2904840" cy="320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8" name="Picture 20" descr=""/>
              <p:cNvPicPr/>
              <p:nvPr/>
            </p:nvPicPr>
            <p:blipFill>
              <a:blip r:embed="rId7"/>
              <a:stretch/>
            </p:blipFill>
            <p:spPr>
              <a:xfrm>
                <a:off x="6972120" y="5601600"/>
                <a:ext cx="4131000" cy="228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9" name="Picture 22" descr=""/>
              <p:cNvPicPr/>
              <p:nvPr/>
            </p:nvPicPr>
            <p:blipFill>
              <a:blip r:embed="rId8"/>
              <a:stretch/>
            </p:blipFill>
            <p:spPr>
              <a:xfrm>
                <a:off x="6399000" y="5884200"/>
                <a:ext cx="5276880" cy="4752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20" name="Rectangle: Rounded Corners 15"/>
            <p:cNvSpPr/>
            <p:nvPr/>
          </p:nvSpPr>
          <p:spPr>
            <a:xfrm>
              <a:off x="6320160" y="5155920"/>
              <a:ext cx="5434920" cy="127512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600" spc="-1" strike="noStrike">
                <a:solidFill>
                  <a:schemeClr val="lt1"/>
                </a:solidFill>
                <a:latin typeface="Ubuntu"/>
              </a:endParaRPr>
            </a:p>
          </p:txBody>
        </p:sp>
      </p:grpSp>
      <p:grpSp>
        <p:nvGrpSpPr>
          <p:cNvPr id="221" name="Group 25"/>
          <p:cNvGrpSpPr/>
          <p:nvPr/>
        </p:nvGrpSpPr>
        <p:grpSpPr>
          <a:xfrm>
            <a:off x="7021800" y="382320"/>
            <a:ext cx="4032000" cy="1229760"/>
            <a:chOff x="7021800" y="382320"/>
            <a:chExt cx="4032000" cy="1229760"/>
          </a:xfrm>
        </p:grpSpPr>
        <p:grpSp>
          <p:nvGrpSpPr>
            <p:cNvPr id="222" name="Group 26"/>
            <p:cNvGrpSpPr/>
            <p:nvPr/>
          </p:nvGrpSpPr>
          <p:grpSpPr>
            <a:xfrm>
              <a:off x="7086960" y="438840"/>
              <a:ext cx="3901680" cy="1116360"/>
              <a:chOff x="7086960" y="438840"/>
              <a:chExt cx="3901680" cy="1116360"/>
            </a:xfrm>
          </p:grpSpPr>
          <p:pic>
            <p:nvPicPr>
              <p:cNvPr id="223" name="Picture 24" descr=""/>
              <p:cNvPicPr/>
              <p:nvPr/>
            </p:nvPicPr>
            <p:blipFill>
              <a:blip r:embed="rId9"/>
              <a:srcRect l="0" t="0" r="0" b="64025"/>
              <a:stretch/>
            </p:blipFill>
            <p:spPr>
              <a:xfrm>
                <a:off x="7433640" y="438840"/>
                <a:ext cx="3208320" cy="31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4" name="Picture 26" descr=""/>
              <p:cNvPicPr/>
              <p:nvPr/>
            </p:nvPicPr>
            <p:blipFill>
              <a:blip r:embed="rId10"/>
              <a:stretch/>
            </p:blipFill>
            <p:spPr>
              <a:xfrm>
                <a:off x="7086960" y="1085760"/>
                <a:ext cx="3901680" cy="469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5" name="Picture 28" descr=""/>
              <p:cNvPicPr/>
              <p:nvPr/>
            </p:nvPicPr>
            <p:blipFill>
              <a:blip r:embed="rId11"/>
              <a:srcRect l="0" t="56834" r="0" b="11337"/>
              <a:stretch/>
            </p:blipFill>
            <p:spPr>
              <a:xfrm>
                <a:off x="7433640" y="730440"/>
                <a:ext cx="3208320" cy="280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26" name="Rectangle: Rounded Corners 16"/>
            <p:cNvSpPr/>
            <p:nvPr/>
          </p:nvSpPr>
          <p:spPr>
            <a:xfrm>
              <a:off x="7021800" y="382320"/>
              <a:ext cx="4032000" cy="122976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600" spc="-1" strike="noStrike">
                <a:solidFill>
                  <a:schemeClr val="lt1"/>
                </a:solidFill>
                <a:latin typeface="Ubuntu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: Rounded Corners 5"/>
          <p:cNvSpPr/>
          <p:nvPr/>
        </p:nvSpPr>
        <p:spPr>
          <a:xfrm>
            <a:off x="7921080" y="2005560"/>
            <a:ext cx="1990800" cy="3862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  <p:sp>
        <p:nvSpPr>
          <p:cNvPr id="228" name="Title 2"/>
          <p:cNvSpPr txBox="1"/>
          <p:nvPr/>
        </p:nvSpPr>
        <p:spPr>
          <a:xfrm>
            <a:off x="404640" y="19332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COLLECTION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WEB SCRAPING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Box 46"/>
          <p:cNvSpPr/>
          <p:nvPr/>
        </p:nvSpPr>
        <p:spPr>
          <a:xfrm>
            <a:off x="154080" y="1057320"/>
            <a:ext cx="57096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Web scraping to collect Falcon 9 historical launch records from a Wikipedia page titled List of Falcon 9 and Falcon Heavy launches.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0" name="Group 84"/>
          <p:cNvGrpSpPr/>
          <p:nvPr/>
        </p:nvGrpSpPr>
        <p:grpSpPr>
          <a:xfrm>
            <a:off x="5915880" y="867240"/>
            <a:ext cx="5856120" cy="920520"/>
            <a:chOff x="5915880" y="867240"/>
            <a:chExt cx="5856120" cy="920520"/>
          </a:xfrm>
        </p:grpSpPr>
        <p:grpSp>
          <p:nvGrpSpPr>
            <p:cNvPr id="231" name="Group 54"/>
            <p:cNvGrpSpPr/>
            <p:nvPr/>
          </p:nvGrpSpPr>
          <p:grpSpPr>
            <a:xfrm>
              <a:off x="6167880" y="985320"/>
              <a:ext cx="5604120" cy="802440"/>
              <a:chOff x="6167880" y="985320"/>
              <a:chExt cx="5604120" cy="802440"/>
            </a:xfrm>
          </p:grpSpPr>
          <p:sp>
            <p:nvSpPr>
              <p:cNvPr id="232" name="Picture 17"/>
              <p:cNvSpPr/>
              <p:nvPr/>
            </p:nvSpPr>
            <p:spPr>
              <a:xfrm>
                <a:off x="6167880" y="985320"/>
                <a:ext cx="5604120" cy="302400"/>
              </a:xfrm>
              <a:prstGeom prst="roundRect">
                <a:avLst>
                  <a:gd name="adj" fmla="val 8594"/>
                </a:avLst>
              </a:prstGeom>
              <a:blipFill rotWithShape="0">
                <a:blip r:embed="rId1"/>
                <a:srcRect/>
                <a:stretch/>
              </a:blipFill>
              <a:ln w="0">
                <a:noFill/>
              </a:ln>
              <a:effectLst>
                <a:reflection algn="bl" blurRad="12700" dir="5400000" dist="5000" endPos="28000" rotWithShape="0" stA="38000" sy="-100000"/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Picture 27"/>
              <p:cNvSpPr/>
              <p:nvPr/>
            </p:nvSpPr>
            <p:spPr>
              <a:xfrm>
                <a:off x="7464240" y="1263600"/>
                <a:ext cx="2818080" cy="524160"/>
              </a:xfrm>
              <a:prstGeom prst="roundRect">
                <a:avLst>
                  <a:gd name="adj" fmla="val 8594"/>
                </a:avLst>
              </a:prstGeom>
              <a:blipFill rotWithShape="0">
                <a:blip r:embed="rId2"/>
                <a:srcRect/>
                <a:stretch/>
              </a:blipFill>
              <a:ln w="0">
                <a:noFill/>
              </a:ln>
              <a:effectLst>
                <a:reflection algn="bl" blurRad="12700" dir="5400000" dist="5000" endPos="28000" rotWithShape="0" stA="38000" sy="-100000"/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34" name="Oval 62"/>
            <p:cNvSpPr/>
            <p:nvPr/>
          </p:nvSpPr>
          <p:spPr>
            <a:xfrm>
              <a:off x="5915880" y="867240"/>
              <a:ext cx="28764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5" name="Group 55"/>
          <p:cNvGrpSpPr/>
          <p:nvPr/>
        </p:nvGrpSpPr>
        <p:grpSpPr>
          <a:xfrm>
            <a:off x="8012880" y="2059920"/>
            <a:ext cx="1848600" cy="310320"/>
            <a:chOff x="8012880" y="2059920"/>
            <a:chExt cx="1848600" cy="310320"/>
          </a:xfrm>
        </p:grpSpPr>
        <p:pic>
          <p:nvPicPr>
            <p:cNvPr id="236" name="Picture 38" descr=""/>
            <p:cNvPicPr/>
            <p:nvPr/>
          </p:nvPicPr>
          <p:blipFill>
            <a:blip r:embed="rId3"/>
            <a:stretch/>
          </p:blipFill>
          <p:spPr>
            <a:xfrm>
              <a:off x="8012880" y="2059920"/>
              <a:ext cx="1848600" cy="13608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7" name="Picture 47" descr=""/>
            <p:cNvPicPr/>
            <p:nvPr/>
          </p:nvPicPr>
          <p:blipFill>
            <a:blip r:embed="rId4"/>
            <a:stretch/>
          </p:blipFill>
          <p:spPr>
            <a:xfrm>
              <a:off x="8042760" y="2212200"/>
              <a:ext cx="1789200" cy="158040"/>
            </a:xfrm>
            <a:prstGeom prst="rect">
              <a:avLst/>
            </a:prstGeom>
            <a:ln w="0">
              <a:noFill/>
            </a:ln>
            <a:effectLst>
              <a:outerShdw algn="tl" blurRad="291960" dir="2700000" dist="139498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8" name="Oval 66"/>
          <p:cNvSpPr/>
          <p:nvPr/>
        </p:nvSpPr>
        <p:spPr>
          <a:xfrm>
            <a:off x="7777080" y="1861560"/>
            <a:ext cx="287640" cy="287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icture 49"/>
          <p:cNvSpPr/>
          <p:nvPr/>
        </p:nvSpPr>
        <p:spPr>
          <a:xfrm>
            <a:off x="6318000" y="2639880"/>
            <a:ext cx="5319360" cy="1244520"/>
          </a:xfrm>
          <a:prstGeom prst="roundRect">
            <a:avLst>
              <a:gd name="adj" fmla="val 8594"/>
            </a:avLst>
          </a:prstGeom>
          <a:blipFill rotWithShape="0">
            <a:blip r:embed="rId5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Oval 71"/>
          <p:cNvSpPr/>
          <p:nvPr/>
        </p:nvSpPr>
        <p:spPr>
          <a:xfrm>
            <a:off x="6182640" y="2495520"/>
            <a:ext cx="270720" cy="27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1" name="Group 85"/>
          <p:cNvGrpSpPr/>
          <p:nvPr/>
        </p:nvGrpSpPr>
        <p:grpSpPr>
          <a:xfrm>
            <a:off x="7098480" y="3985560"/>
            <a:ext cx="3575520" cy="2361600"/>
            <a:chOff x="7098480" y="3985560"/>
            <a:chExt cx="3575520" cy="2361600"/>
          </a:xfrm>
        </p:grpSpPr>
        <p:sp>
          <p:nvSpPr>
            <p:cNvPr id="242" name="Picture 51"/>
            <p:cNvSpPr/>
            <p:nvPr/>
          </p:nvSpPr>
          <p:spPr>
            <a:xfrm>
              <a:off x="7234200" y="4130640"/>
              <a:ext cx="3439800" cy="2216520"/>
            </a:xfrm>
            <a:prstGeom prst="roundRect">
              <a:avLst>
                <a:gd name="adj" fmla="val 5730"/>
              </a:avLst>
            </a:prstGeom>
            <a:blipFill rotWithShape="0">
              <a:blip r:embed="rId6"/>
              <a:srcRect/>
              <a:stretch/>
            </a:blipFill>
            <a:ln w="28575">
              <a:solidFill>
                <a:srgbClr val="0070ad"/>
              </a:solidFill>
              <a:round/>
            </a:ln>
            <a:effectLst>
              <a:reflection algn="bl" blurRad="12700" dir="5400000" dist="5000" endPos="0" rotWithShape="0" stA="38000" sy="-100000"/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Oval 79"/>
            <p:cNvSpPr/>
            <p:nvPr/>
          </p:nvSpPr>
          <p:spPr>
            <a:xfrm>
              <a:off x="7098480" y="3985560"/>
              <a:ext cx="270720" cy="27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4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4" name="Group 82"/>
          <p:cNvGrpSpPr/>
          <p:nvPr/>
        </p:nvGrpSpPr>
        <p:grpSpPr>
          <a:xfrm>
            <a:off x="7990560" y="6458040"/>
            <a:ext cx="1791720" cy="351000"/>
            <a:chOff x="7990560" y="6458040"/>
            <a:chExt cx="1791720" cy="351000"/>
          </a:xfrm>
        </p:grpSpPr>
        <p:pic>
          <p:nvPicPr>
            <p:cNvPr id="245" name="Picture 53" descr=""/>
            <p:cNvPicPr/>
            <p:nvPr/>
          </p:nvPicPr>
          <p:blipFill>
            <a:blip r:embed="rId7"/>
            <a:stretch/>
          </p:blipFill>
          <p:spPr>
            <a:xfrm>
              <a:off x="8171640" y="6596280"/>
              <a:ext cx="1539360" cy="212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Rectangle: Rounded Corners 80"/>
            <p:cNvSpPr/>
            <p:nvPr/>
          </p:nvSpPr>
          <p:spPr>
            <a:xfrm flipV="1" rot="10800000">
              <a:off x="8126280" y="6594840"/>
              <a:ext cx="1656000" cy="212760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rgbClr val="007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600" spc="-1" strike="noStrike">
                <a:solidFill>
                  <a:schemeClr val="lt1"/>
                </a:solidFill>
                <a:latin typeface="Ubuntu"/>
              </a:endParaRPr>
            </a:p>
          </p:txBody>
        </p:sp>
        <p:sp>
          <p:nvSpPr>
            <p:cNvPr id="247" name="Oval 81"/>
            <p:cNvSpPr/>
            <p:nvPr/>
          </p:nvSpPr>
          <p:spPr>
            <a:xfrm>
              <a:off x="7990560" y="6458040"/>
              <a:ext cx="270720" cy="27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5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8" name="Group 87"/>
          <p:cNvGrpSpPr/>
          <p:nvPr/>
        </p:nvGrpSpPr>
        <p:grpSpPr>
          <a:xfrm>
            <a:off x="98280" y="2056320"/>
            <a:ext cx="5416200" cy="664200"/>
            <a:chOff x="98280" y="2056320"/>
            <a:chExt cx="5416200" cy="664200"/>
          </a:xfrm>
        </p:grpSpPr>
        <p:sp>
          <p:nvSpPr>
            <p:cNvPr id="249" name="Rectangle: Rounded Corners 97"/>
            <p:cNvSpPr/>
            <p:nvPr/>
          </p:nvSpPr>
          <p:spPr>
            <a:xfrm>
              <a:off x="235440" y="2203560"/>
              <a:ext cx="5279040" cy="51696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Request the HTML page from the static URL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Assign the response to an object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Oval 98"/>
            <p:cNvSpPr/>
            <p:nvPr/>
          </p:nvSpPr>
          <p:spPr>
            <a:xfrm>
              <a:off x="98280" y="2056320"/>
              <a:ext cx="27360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1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1" name="Group 88"/>
          <p:cNvGrpSpPr/>
          <p:nvPr/>
        </p:nvGrpSpPr>
        <p:grpSpPr>
          <a:xfrm>
            <a:off x="98280" y="2956680"/>
            <a:ext cx="5423400" cy="664200"/>
            <a:chOff x="98280" y="2956680"/>
            <a:chExt cx="5423400" cy="664200"/>
          </a:xfrm>
        </p:grpSpPr>
        <p:sp>
          <p:nvSpPr>
            <p:cNvPr id="252" name="Rectangle: Rounded Corners 95"/>
            <p:cNvSpPr/>
            <p:nvPr/>
          </p:nvSpPr>
          <p:spPr>
            <a:xfrm>
              <a:off x="242280" y="3103920"/>
              <a:ext cx="5279400" cy="51696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Create a BeautifulSoup object from the HTML response object 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Find all tables within the HTML page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Oval 96"/>
            <p:cNvSpPr/>
            <p:nvPr/>
          </p:nvSpPr>
          <p:spPr>
            <a:xfrm>
              <a:off x="98280" y="2956680"/>
              <a:ext cx="28764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2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4" name="Group 89"/>
          <p:cNvGrpSpPr/>
          <p:nvPr/>
        </p:nvGrpSpPr>
        <p:grpSpPr>
          <a:xfrm>
            <a:off x="98280" y="4757400"/>
            <a:ext cx="5423400" cy="885600"/>
            <a:chOff x="98280" y="4757400"/>
            <a:chExt cx="5423400" cy="885600"/>
          </a:xfrm>
        </p:grpSpPr>
        <p:sp>
          <p:nvSpPr>
            <p:cNvPr id="255" name="Rectangle: Rounded Corners 93"/>
            <p:cNvSpPr/>
            <p:nvPr/>
          </p:nvSpPr>
          <p:spPr>
            <a:xfrm>
              <a:off x="242280" y="4904640"/>
              <a:ext cx="5279400" cy="73836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Use the column names as keys in a dictionary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Use custom functions and logic to parse all launch tables </a:t>
              </a:r>
              <a:r>
                <a:rPr b="0" lang="en-GB" sz="1200" spc="-1" strike="noStrike">
                  <a:solidFill>
                    <a:schemeClr val="accent1"/>
                  </a:solidFill>
                  <a:latin typeface="Ubuntu"/>
                </a:rPr>
                <a:t>(see Appendix) </a:t>
              </a: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to fill the dictionary values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Oval 94"/>
            <p:cNvSpPr/>
            <p:nvPr/>
          </p:nvSpPr>
          <p:spPr>
            <a:xfrm>
              <a:off x="98280" y="4757400"/>
              <a:ext cx="28764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4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7" name="Group 90"/>
          <p:cNvGrpSpPr/>
          <p:nvPr/>
        </p:nvGrpSpPr>
        <p:grpSpPr>
          <a:xfrm>
            <a:off x="98280" y="5879160"/>
            <a:ext cx="5423400" cy="506520"/>
            <a:chOff x="98280" y="5879160"/>
            <a:chExt cx="5423400" cy="506520"/>
          </a:xfrm>
        </p:grpSpPr>
        <p:sp>
          <p:nvSpPr>
            <p:cNvPr id="258" name="Rectangle: Rounded Corners 91"/>
            <p:cNvSpPr/>
            <p:nvPr/>
          </p:nvSpPr>
          <p:spPr>
            <a:xfrm>
              <a:off x="242280" y="6026400"/>
              <a:ext cx="5279400" cy="35928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Convert the dictionary to a Pandas DataFrame ready for export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9" name="Oval 92"/>
            <p:cNvSpPr/>
            <p:nvPr/>
          </p:nvSpPr>
          <p:spPr>
            <a:xfrm>
              <a:off x="98280" y="5879160"/>
              <a:ext cx="28764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5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0" name="Group 99"/>
          <p:cNvGrpSpPr/>
          <p:nvPr/>
        </p:nvGrpSpPr>
        <p:grpSpPr>
          <a:xfrm>
            <a:off x="98280" y="3857040"/>
            <a:ext cx="5423400" cy="664200"/>
            <a:chOff x="98280" y="3857040"/>
            <a:chExt cx="5423400" cy="664200"/>
          </a:xfrm>
        </p:grpSpPr>
        <p:sp>
          <p:nvSpPr>
            <p:cNvPr id="261" name="Rectangle: Rounded Corners 100"/>
            <p:cNvSpPr/>
            <p:nvPr/>
          </p:nvSpPr>
          <p:spPr>
            <a:xfrm>
              <a:off x="242280" y="4004280"/>
              <a:ext cx="5279400" cy="51696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</a:rPr>
                <a:t>Collect all column header names from the tables found within the HTML page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2" name="Oval 101"/>
            <p:cNvSpPr/>
            <p:nvPr/>
          </p:nvSpPr>
          <p:spPr>
            <a:xfrm>
              <a:off x="98280" y="3857040"/>
              <a:ext cx="287640" cy="287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Ubuntu"/>
                </a:rPr>
                <a:t>3</a:t>
              </a:r>
              <a:endParaRPr b="0" lang="en-IN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3" name="TextBox 103"/>
          <p:cNvSpPr/>
          <p:nvPr/>
        </p:nvSpPr>
        <p:spPr>
          <a:xfrm>
            <a:off x="11073960" y="649224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8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Rectangle: Rounded Corners 61"/>
          <p:cNvSpPr/>
          <p:nvPr/>
        </p:nvSpPr>
        <p:spPr>
          <a:xfrm>
            <a:off x="6095880" y="1010880"/>
            <a:ext cx="5709600" cy="8179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600" spc="-1" strike="noStrike">
              <a:solidFill>
                <a:schemeClr val="lt1"/>
              </a:solidFill>
              <a:latin typeface="Ubuntu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5"/>
          <p:cNvSpPr txBox="1"/>
          <p:nvPr/>
        </p:nvSpPr>
        <p:spPr>
          <a:xfrm>
            <a:off x="404640" y="18828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MANIPULATION/WRANGLING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PANDAS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 Placeholder 3"/>
          <p:cNvSpPr txBox="1"/>
          <p:nvPr/>
        </p:nvSpPr>
        <p:spPr>
          <a:xfrm>
            <a:off x="404640" y="1447560"/>
            <a:ext cx="6338880" cy="176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Context: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SpaceX dataset contains several Space X  launch facilities, and each location is in the </a:t>
            </a:r>
            <a:r>
              <a:rPr b="0" lang="en-GB" sz="1400" spc="-1" strike="noStrike">
                <a:solidFill>
                  <a:srgbClr val="61afef"/>
                </a:solidFill>
                <a:latin typeface="Consolas"/>
              </a:rPr>
              <a:t>LaunchSite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column.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Each launch aims to a dedicated orbit, and some of the common orbit types are shown in the figure below. The orbit type is in the </a:t>
            </a:r>
            <a:r>
              <a:rPr b="0" lang="en-GB" sz="1400" spc="-1" strike="noStrike">
                <a:solidFill>
                  <a:srgbClr val="61afef"/>
                </a:solidFill>
                <a:latin typeface="Consolas"/>
              </a:rPr>
              <a:t>Orbit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column.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Initial Data Exploration: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Using the </a:t>
            </a:r>
            <a:r>
              <a:rPr b="0" lang="en-GB" sz="1400" spc="-1" strike="noStrike">
                <a:solidFill>
                  <a:schemeClr val="accent1"/>
                </a:solidFill>
                <a:latin typeface="Consolas"/>
              </a:rPr>
              <a:t>.value_counts()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method to determine the following: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of launches on each site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and occurrence of each orbit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Number and occurrence of landing outcome per orbit type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IN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icture 8"/>
          <p:cNvSpPr/>
          <p:nvPr/>
        </p:nvSpPr>
        <p:spPr>
          <a:xfrm>
            <a:off x="551520" y="2852640"/>
            <a:ext cx="2479680" cy="1764720"/>
          </a:xfrm>
          <a:prstGeom prst="roundRect">
            <a:avLst>
              <a:gd name="adj" fmla="val 2331"/>
            </a:avLst>
          </a:prstGeom>
          <a:blipFill rotWithShape="0">
            <a:blip r:embed="rId1"/>
            <a:srcRect/>
            <a:stretch/>
          </a:blipFill>
          <a:ln cap="sq" w="7620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icture 10"/>
          <p:cNvSpPr/>
          <p:nvPr/>
        </p:nvSpPr>
        <p:spPr>
          <a:xfrm>
            <a:off x="7981920" y="349560"/>
            <a:ext cx="3010320" cy="12362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icture 12"/>
          <p:cNvSpPr/>
          <p:nvPr/>
        </p:nvSpPr>
        <p:spPr>
          <a:xfrm>
            <a:off x="8076240" y="1790280"/>
            <a:ext cx="2821680" cy="25902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icture 14"/>
          <p:cNvSpPr/>
          <p:nvPr/>
        </p:nvSpPr>
        <p:spPr>
          <a:xfrm>
            <a:off x="7981920" y="4585320"/>
            <a:ext cx="3010320" cy="197316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Oval 35"/>
          <p:cNvSpPr/>
          <p:nvPr/>
        </p:nvSpPr>
        <p:spPr>
          <a:xfrm>
            <a:off x="7824240" y="18828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Oval 36"/>
          <p:cNvSpPr/>
          <p:nvPr/>
        </p:nvSpPr>
        <p:spPr>
          <a:xfrm>
            <a:off x="7918560" y="162180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2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Oval 37"/>
          <p:cNvSpPr/>
          <p:nvPr/>
        </p:nvSpPr>
        <p:spPr>
          <a:xfrm>
            <a:off x="7824240" y="4431960"/>
            <a:ext cx="3150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Box 39"/>
          <p:cNvSpPr/>
          <p:nvPr/>
        </p:nvSpPr>
        <p:spPr>
          <a:xfrm>
            <a:off x="11073960" y="648720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5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7"/>
          <p:cNvSpPr txBox="1"/>
          <p:nvPr/>
        </p:nvSpPr>
        <p:spPr>
          <a:xfrm>
            <a:off x="412200" y="188640"/>
            <a:ext cx="1094724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ffffff"/>
                </a:solidFill>
                <a:latin typeface="Ubuntu Medium"/>
              </a:rPr>
              <a:t>DATA MANIPULATION/WRANGLING – </a:t>
            </a:r>
            <a:r>
              <a:rPr b="0" lang="en-US" sz="2600" spc="-1" strike="noStrike" cap="all">
                <a:solidFill>
                  <a:schemeClr val="accent2"/>
                </a:solidFill>
                <a:latin typeface="Ubuntu Medium"/>
              </a:rPr>
              <a:t>PANDAS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 Placeholder 4"/>
          <p:cNvSpPr txBox="1"/>
          <p:nvPr/>
        </p:nvSpPr>
        <p:spPr>
          <a:xfrm>
            <a:off x="412200" y="1447920"/>
            <a:ext cx="7418880" cy="49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Context: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The landing outcome is shown in the </a:t>
            </a:r>
            <a:r>
              <a:rPr b="0" lang="en-GB" sz="1400" spc="-1" strike="noStrike">
                <a:solidFill>
                  <a:srgbClr val="61afef"/>
                </a:solidFill>
                <a:latin typeface="Consolas"/>
              </a:rPr>
              <a:t>Outcome</a:t>
            </a: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 column: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True Ocean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 the mission outcome was successfully  landed to a specific region of the ocean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False Ocean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the mission outcome was unsuccessfully landed to a specific region of the ocean.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True RTLS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 the mission outcome was successfully  landed to a ground pad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False RTLS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the mission outcome was unsuccessfully landed to a ground pad.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True ASDS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the mission outcome was successfully  landed to a drone ship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False ASDS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– the mission outcome was unsuccessfully landed to a drone ship.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520560" indent="-34308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None ASDS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and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None None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– these represent a failure to land.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Ubuntu"/>
              </a:rPr>
              <a:t>Data Wrangling:</a:t>
            </a:r>
            <a:endParaRPr b="0" lang="en-IN" sz="1600" spc="-1" strike="noStrike">
              <a:solidFill>
                <a:srgbClr val="000000"/>
              </a:solidFill>
              <a:latin typeface="Times New Roman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To determine whether a booster will successfully land, it is best to have a binary column, i.e., where the value is 1 or 0, representing the success of the landing.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Ubuntu"/>
              </a:rPr>
              <a:t>This is done by: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Defining a set of unsuccessful (bad) outcomes,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bad_outcome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Creating a list,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landing_class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, where the element is 0 if the corresponding  row  in 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Outcome 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is in the set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bad_outcome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, otherwise, it’s 1.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Create a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Class</a:t>
            </a: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 column that  contains the values from the list </a:t>
            </a:r>
            <a:r>
              <a:rPr b="0" lang="en-GB" sz="1200" spc="-1" strike="noStrike">
                <a:solidFill>
                  <a:srgbClr val="61afef"/>
                </a:solidFill>
                <a:latin typeface="Consolas"/>
              </a:rPr>
              <a:t>landing_class 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463680" indent="-28584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Ubuntu"/>
              </a:rPr>
              <a:t>Export the DataFrame as a .csv file.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icture 16"/>
          <p:cNvSpPr/>
          <p:nvPr/>
        </p:nvSpPr>
        <p:spPr>
          <a:xfrm>
            <a:off x="8610480" y="2792160"/>
            <a:ext cx="2652840" cy="194976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icture 19"/>
          <p:cNvSpPr/>
          <p:nvPr/>
        </p:nvSpPr>
        <p:spPr>
          <a:xfrm>
            <a:off x="8187840" y="5733000"/>
            <a:ext cx="3498480" cy="5828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icture 21"/>
          <p:cNvSpPr/>
          <p:nvPr/>
        </p:nvSpPr>
        <p:spPr>
          <a:xfrm>
            <a:off x="9037080" y="5143680"/>
            <a:ext cx="1800000" cy="1872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icture 23"/>
          <p:cNvSpPr/>
          <p:nvPr/>
        </p:nvSpPr>
        <p:spPr>
          <a:xfrm>
            <a:off x="7903800" y="1571760"/>
            <a:ext cx="4066560" cy="81828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28575">
            <a:solidFill>
              <a:srgbClr val="0070ad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Oval 28"/>
          <p:cNvSpPr/>
          <p:nvPr/>
        </p:nvSpPr>
        <p:spPr>
          <a:xfrm>
            <a:off x="7749720" y="1412640"/>
            <a:ext cx="3024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1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Oval 29"/>
          <p:cNvSpPr/>
          <p:nvPr/>
        </p:nvSpPr>
        <p:spPr>
          <a:xfrm>
            <a:off x="8459280" y="2633040"/>
            <a:ext cx="3024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Oval 30"/>
          <p:cNvSpPr/>
          <p:nvPr/>
        </p:nvSpPr>
        <p:spPr>
          <a:xfrm>
            <a:off x="8862840" y="4919400"/>
            <a:ext cx="3024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3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Oval 31"/>
          <p:cNvSpPr/>
          <p:nvPr/>
        </p:nvSpPr>
        <p:spPr>
          <a:xfrm>
            <a:off x="8036640" y="5573880"/>
            <a:ext cx="302400" cy="317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Ubuntu"/>
              </a:rPr>
              <a:t>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34"/>
          <p:cNvSpPr/>
          <p:nvPr/>
        </p:nvSpPr>
        <p:spPr>
          <a:xfrm>
            <a:off x="11081520" y="6487560"/>
            <a:ext cx="875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hlinkClick r:id="rId5"/>
              </a:rPr>
              <a:t>GitHub Link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Application>LibreOffice/7.4.5.1$Linux_X86_64 LibreOffice_project/40$Build-1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2023-04-18T10:06:40Z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